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8" r:id="rId2"/>
    <p:sldId id="269" r:id="rId3"/>
    <p:sldId id="387" r:id="rId4"/>
    <p:sldId id="271" r:id="rId5"/>
    <p:sldId id="391" r:id="rId6"/>
    <p:sldId id="386" r:id="rId7"/>
    <p:sldId id="313" r:id="rId8"/>
    <p:sldId id="309" r:id="rId9"/>
    <p:sldId id="310" r:id="rId10"/>
    <p:sldId id="311" r:id="rId11"/>
    <p:sldId id="312" r:id="rId12"/>
    <p:sldId id="267" r:id="rId13"/>
    <p:sldId id="397" r:id="rId14"/>
    <p:sldId id="395" r:id="rId15"/>
    <p:sldId id="389" r:id="rId16"/>
    <p:sldId id="381" r:id="rId17"/>
    <p:sldId id="393" r:id="rId18"/>
    <p:sldId id="394" r:id="rId19"/>
    <p:sldId id="272" r:id="rId20"/>
    <p:sldId id="265" r:id="rId21"/>
    <p:sldId id="278" r:id="rId22"/>
    <p:sldId id="388" r:id="rId23"/>
    <p:sldId id="277" r:id="rId24"/>
    <p:sldId id="383" r:id="rId25"/>
    <p:sldId id="282" r:id="rId26"/>
    <p:sldId id="284" r:id="rId27"/>
    <p:sldId id="384" r:id="rId28"/>
    <p:sldId id="385" r:id="rId29"/>
    <p:sldId id="281" r:id="rId30"/>
    <p:sldId id="283" r:id="rId31"/>
    <p:sldId id="274" r:id="rId32"/>
    <p:sldId id="262" r:id="rId33"/>
    <p:sldId id="376" r:id="rId34"/>
    <p:sldId id="263" r:id="rId35"/>
    <p:sldId id="39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00"/>
    <p:restoredTop sz="94794"/>
  </p:normalViewPr>
  <p:slideViewPr>
    <p:cSldViewPr snapToGrid="0" snapToObjects="1">
      <p:cViewPr varScale="1">
        <p:scale>
          <a:sx n="82" d="100"/>
          <a:sy n="82" d="100"/>
        </p:scale>
        <p:origin x="168" y="344"/>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05321-9028-1F4D-8709-56494F32E87B}" type="datetimeFigureOut">
              <a:rPr lang="en-US" smtClean="0"/>
              <a:t>5/11/21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2BD79-1958-0741-88D9-9CC4DA4C5F7C}" type="slidenum">
              <a:rPr lang="en-US" smtClean="0"/>
              <a:t>‹#›</a:t>
            </a:fld>
            <a:endParaRPr lang="en-US" dirty="0"/>
          </a:p>
        </p:txBody>
      </p:sp>
    </p:spTree>
    <p:extLst>
      <p:ext uri="{BB962C8B-B14F-4D97-AF65-F5344CB8AC3E}">
        <p14:creationId xmlns:p14="http://schemas.microsoft.com/office/powerpoint/2010/main" val="34946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erasing but discerning;  “…with gentleness… 1 Pet.3:15</a:t>
            </a:r>
          </a:p>
          <a:p>
            <a:endParaRPr lang="en-US" dirty="0"/>
          </a:p>
          <a:p>
            <a:r>
              <a:rPr lang="en-US" dirty="0"/>
              <a:t>“Not everyone who talks about ending racism and creating justice means the same thing. For a growing number of people, including some Christians with good motives, these goals are shorthand for an ideology that divides instead of reconciles, that sees people as either oppressed or oppressor rather than as divine image bearers created from ‘one blood.’” “What Do We Do with Critical Theory? Racism, White Privilege, and Christianity”</a:t>
            </a:r>
          </a:p>
          <a:p>
            <a:r>
              <a:rPr lang="en-US" i="1" dirty="0"/>
              <a:t>Breakpoint</a:t>
            </a:r>
            <a:r>
              <a:rPr lang="en-US" dirty="0"/>
              <a:t> 6/17/2020</a:t>
            </a:r>
          </a:p>
          <a:p>
            <a:endParaRPr lang="en-US" dirty="0"/>
          </a:p>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19</a:t>
            </a:fld>
            <a:endParaRPr lang="en-US" dirty="0"/>
          </a:p>
        </p:txBody>
      </p:sp>
    </p:spTree>
    <p:extLst>
      <p:ext uri="{BB962C8B-B14F-4D97-AF65-F5344CB8AC3E}">
        <p14:creationId xmlns:p14="http://schemas.microsoft.com/office/powerpoint/2010/main" val="872840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30</a:t>
            </a:fld>
            <a:endParaRPr lang="en-US" dirty="0"/>
          </a:p>
        </p:txBody>
      </p:sp>
    </p:spTree>
    <p:extLst>
      <p:ext uri="{BB962C8B-B14F-4D97-AF65-F5344CB8AC3E}">
        <p14:creationId xmlns:p14="http://schemas.microsoft.com/office/powerpoint/2010/main" val="121943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31</a:t>
            </a:fld>
            <a:endParaRPr lang="en-US" dirty="0"/>
          </a:p>
        </p:txBody>
      </p:sp>
    </p:spTree>
    <p:extLst>
      <p:ext uri="{BB962C8B-B14F-4D97-AF65-F5344CB8AC3E}">
        <p14:creationId xmlns:p14="http://schemas.microsoft.com/office/powerpoint/2010/main" val="112117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300" name="Shape 300"/>
          <p:cNvSpPr>
            <a:spLocks noGrp="1"/>
          </p:cNvSpPr>
          <p:nvPr>
            <p:ph type="body" sz="quarter" idx="1"/>
          </p:nvPr>
        </p:nvSpPr>
        <p:spPr>
          <a:prstGeom prst="rect">
            <a:avLst/>
          </a:prstGeom>
        </p:spPr>
        <p:txBody>
          <a:bodyPr/>
          <a:lstStyle/>
          <a:p>
            <a:endParaRPr lang="en-US" dirty="0"/>
          </a:p>
          <a:p>
            <a:r>
              <a:rPr lang="en-US" sz="2200" b="0" i="0" dirty="0">
                <a:effectLst/>
                <a:latin typeface="Helvetica Neue"/>
                <a:ea typeface="Helvetica Neue"/>
                <a:cs typeface="Helvetica Neue"/>
                <a:sym typeface="Helvetica Neue"/>
              </a:rPr>
              <a:t>Cross Cultural Validity: In clinical research, the degree to which the performance of the items on a translated or culturally adapted health related–patient reported outcomes (HR-PRO) instrument are an adequate reflection of the performance of the items of the original version of the HR-PRO instrument.... ...</a:t>
            </a:r>
          </a:p>
          <a:p>
            <a:r>
              <a:rPr lang="en-US" sz="2200" b="0" i="0" dirty="0">
                <a:effectLst/>
                <a:latin typeface="Helvetica Neue"/>
                <a:ea typeface="Helvetica Neue"/>
                <a:cs typeface="Helvetica Neue"/>
                <a:sym typeface="Helvetica Neue"/>
              </a:rPr>
              <a:t>Back translated: </a:t>
            </a:r>
            <a:r>
              <a:rPr lang="en-US" sz="2200" b="0" i="1" dirty="0">
                <a:effectLst/>
                <a:latin typeface="Helvetica Neue"/>
                <a:ea typeface="Helvetica Neue"/>
                <a:cs typeface="Helvetica Neue"/>
                <a:sym typeface="Helvetica Neue"/>
              </a:rPr>
              <a:t>Back translation</a:t>
            </a:r>
            <a:r>
              <a:rPr lang="en-US" sz="2200" b="0" i="0" dirty="0">
                <a:effectLst/>
                <a:latin typeface="Helvetica Neue"/>
                <a:ea typeface="Helvetica Neue"/>
                <a:cs typeface="Helvetica Neue"/>
                <a:sym typeface="Helvetica Neue"/>
              </a:rPr>
              <a:t> is not merely translating back and forth.</a:t>
            </a:r>
            <a:br>
              <a:rPr lang="en-US" dirty="0"/>
            </a:br>
            <a:r>
              <a:rPr lang="en-US" dirty="0"/>
              <a:t>-</a:t>
            </a:r>
            <a:r>
              <a:rPr lang="en-US" sz="2200" b="0" i="1" dirty="0">
                <a:effectLst/>
                <a:latin typeface="Helvetica Neue"/>
                <a:ea typeface="Helvetica Neue"/>
                <a:cs typeface="Helvetica Neue"/>
                <a:sym typeface="Helvetica Neue"/>
              </a:rPr>
              <a:t>Back translation</a:t>
            </a:r>
            <a:r>
              <a:rPr lang="en-US" sz="2200" b="0" i="0" dirty="0">
                <a:effectLst/>
                <a:latin typeface="Helvetica Neue"/>
                <a:ea typeface="Helvetica Neue"/>
                <a:cs typeface="Helvetica Neue"/>
                <a:sym typeface="Helvetica Neue"/>
              </a:rPr>
              <a:t> is defined as: a procedure whereby a translator (or team of translators) interpret or re-translate a document that was previously translated into another language, back to the original language.</a:t>
            </a:r>
          </a:p>
          <a:p>
            <a:r>
              <a:rPr lang="en-US" sz="2200" b="0" i="0" dirty="0">
                <a:effectLst/>
                <a:latin typeface="Helvetica Neue"/>
                <a:ea typeface="Helvetica Neue"/>
                <a:cs typeface="Helvetica Neue"/>
                <a:sym typeface="Helvetica Neue"/>
              </a:rPr>
              <a:t>-Large sample size </a:t>
            </a:r>
          </a:p>
          <a:p>
            <a:r>
              <a:rPr lang="en-US" sz="2200" b="0" i="0" dirty="0">
                <a:effectLst/>
                <a:latin typeface="Helvetica Neue"/>
                <a:ea typeface="Helvetica Neue"/>
                <a:cs typeface="Helvetica Neue"/>
                <a:sym typeface="Helvetica Neue"/>
              </a:rPr>
              <a:t>-Social desirability: viewed well by others for their answer</a:t>
            </a:r>
          </a:p>
          <a:p>
            <a:r>
              <a:rPr lang="en-US" sz="2200" b="0" i="0" dirty="0">
                <a:effectLst/>
                <a:latin typeface="Helvetica Neue"/>
                <a:ea typeface="Helvetica Neue"/>
                <a:cs typeface="Helvetica Neue"/>
                <a:sym typeface="Helvetica Neue"/>
              </a:rPr>
              <a:t>-Content validity: measures what it says it will</a:t>
            </a:r>
          </a:p>
          <a:p>
            <a:r>
              <a:rPr lang="en-US" sz="2200" b="0" i="0" dirty="0">
                <a:effectLst/>
                <a:latin typeface="Helvetica Neue"/>
                <a:ea typeface="Helvetica Neue"/>
                <a:cs typeface="Helvetica Neue"/>
                <a:sym typeface="Helvetica Neue"/>
              </a:rPr>
              <a:t>-Predictive validity: predicts performance</a:t>
            </a:r>
          </a:p>
          <a:p>
            <a:r>
              <a:rPr lang="en-US" sz="2200" b="0" i="0" dirty="0">
                <a:effectLst/>
                <a:latin typeface="Helvetica Neue"/>
                <a:ea typeface="Helvetica Neue"/>
                <a:cs typeface="Helvetica Neue"/>
                <a:sym typeface="Helvetica Neue"/>
              </a:rPr>
              <a:t>-Construct Validity: Measurement is able to measure what it says it will. </a:t>
            </a:r>
            <a:endParaRPr lang="en-US" dirty="0"/>
          </a:p>
          <a:p>
            <a:r>
              <a:rPr dirty="0"/>
              <a:t>1.The IDI has demonstrated value and effective use across cultural communities.</a:t>
            </a:r>
          </a:p>
          <a:p>
            <a:r>
              <a:rPr dirty="0"/>
              <a:t>2.To further illustrate this: show group the short (2 minute) video case studies found at idiinventory.com</a:t>
            </a:r>
          </a:p>
        </p:txBody>
      </p:sp>
    </p:spTree>
    <p:extLst>
      <p:ext uri="{BB962C8B-B14F-4D97-AF65-F5344CB8AC3E}">
        <p14:creationId xmlns:p14="http://schemas.microsoft.com/office/powerpoint/2010/main" val="217435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34</a:t>
            </a:fld>
            <a:endParaRPr lang="en-US" dirty="0"/>
          </a:p>
        </p:txBody>
      </p:sp>
    </p:spTree>
    <p:extLst>
      <p:ext uri="{BB962C8B-B14F-4D97-AF65-F5344CB8AC3E}">
        <p14:creationId xmlns:p14="http://schemas.microsoft.com/office/powerpoint/2010/main" val="1253206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21</a:t>
            </a:fld>
            <a:endParaRPr lang="en-US" dirty="0"/>
          </a:p>
        </p:txBody>
      </p:sp>
    </p:spTree>
    <p:extLst>
      <p:ext uri="{BB962C8B-B14F-4D97-AF65-F5344CB8AC3E}">
        <p14:creationId xmlns:p14="http://schemas.microsoft.com/office/powerpoint/2010/main" val="216446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22</a:t>
            </a:fld>
            <a:endParaRPr lang="en-US" dirty="0"/>
          </a:p>
        </p:txBody>
      </p:sp>
    </p:spTree>
    <p:extLst>
      <p:ext uri="{BB962C8B-B14F-4D97-AF65-F5344CB8AC3E}">
        <p14:creationId xmlns:p14="http://schemas.microsoft.com/office/powerpoint/2010/main" val="350497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24</a:t>
            </a:fld>
            <a:endParaRPr lang="en-US" dirty="0"/>
          </a:p>
        </p:txBody>
      </p:sp>
    </p:spTree>
    <p:extLst>
      <p:ext uri="{BB962C8B-B14F-4D97-AF65-F5344CB8AC3E}">
        <p14:creationId xmlns:p14="http://schemas.microsoft.com/office/powerpoint/2010/main" val="427618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sin and its effects can be addressed on both individual and societal levels. Meeting with a desperate woman outside a clinic and convincing her not to end her baby’s life is addressing it at the individual level. Are there larger, structural problems that make women feel they can’t continue their pregnancies? Better policies of parental leave? Funding for adoptive and social services?</a:t>
            </a:r>
          </a:p>
        </p:txBody>
      </p:sp>
      <p:sp>
        <p:nvSpPr>
          <p:cNvPr id="4" name="Slide Number Placeholder 3"/>
          <p:cNvSpPr>
            <a:spLocks noGrp="1"/>
          </p:cNvSpPr>
          <p:nvPr>
            <p:ph type="sldNum" sz="quarter" idx="5"/>
          </p:nvPr>
        </p:nvSpPr>
        <p:spPr/>
        <p:txBody>
          <a:bodyPr/>
          <a:lstStyle/>
          <a:p>
            <a:fld id="{BA12BD79-1958-0741-88D9-9CC4DA4C5F7C}" type="slidenum">
              <a:rPr lang="en-US" smtClean="0"/>
              <a:t>25</a:t>
            </a:fld>
            <a:endParaRPr lang="en-US" dirty="0"/>
          </a:p>
        </p:txBody>
      </p:sp>
    </p:spTree>
    <p:extLst>
      <p:ext uri="{BB962C8B-B14F-4D97-AF65-F5344CB8AC3E}">
        <p14:creationId xmlns:p14="http://schemas.microsoft.com/office/powerpoint/2010/main" val="319232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26</a:t>
            </a:fld>
            <a:endParaRPr lang="en-US" dirty="0"/>
          </a:p>
        </p:txBody>
      </p:sp>
    </p:spTree>
    <p:extLst>
      <p:ext uri="{BB962C8B-B14F-4D97-AF65-F5344CB8AC3E}">
        <p14:creationId xmlns:p14="http://schemas.microsoft.com/office/powerpoint/2010/main" val="37703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sin and its effects can be addressed on both individual and societal levels. Meeting with a desperate woman outside a clinic and convincing her not to end her baby’s life is addressing it at the individual level. Are there larger, structural problems that make women feel they can’t continue their pregnancies? Better policies of parental leave? Funding for adoptive and social services?</a:t>
            </a:r>
          </a:p>
        </p:txBody>
      </p:sp>
      <p:sp>
        <p:nvSpPr>
          <p:cNvPr id="4" name="Slide Number Placeholder 3"/>
          <p:cNvSpPr>
            <a:spLocks noGrp="1"/>
          </p:cNvSpPr>
          <p:nvPr>
            <p:ph type="sldNum" sz="quarter" idx="5"/>
          </p:nvPr>
        </p:nvSpPr>
        <p:spPr/>
        <p:txBody>
          <a:bodyPr/>
          <a:lstStyle/>
          <a:p>
            <a:fld id="{BA12BD79-1958-0741-88D9-9CC4DA4C5F7C}" type="slidenum">
              <a:rPr lang="en-US" smtClean="0"/>
              <a:t>27</a:t>
            </a:fld>
            <a:endParaRPr lang="en-US" dirty="0"/>
          </a:p>
        </p:txBody>
      </p:sp>
    </p:spTree>
    <p:extLst>
      <p:ext uri="{BB962C8B-B14F-4D97-AF65-F5344CB8AC3E}">
        <p14:creationId xmlns:p14="http://schemas.microsoft.com/office/powerpoint/2010/main" val="398318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12BD79-1958-0741-88D9-9CC4DA4C5F7C}" type="slidenum">
              <a:rPr lang="en-US" smtClean="0"/>
              <a:t>28</a:t>
            </a:fld>
            <a:endParaRPr lang="en-US" dirty="0"/>
          </a:p>
        </p:txBody>
      </p:sp>
    </p:spTree>
    <p:extLst>
      <p:ext uri="{BB962C8B-B14F-4D97-AF65-F5344CB8AC3E}">
        <p14:creationId xmlns:p14="http://schemas.microsoft.com/office/powerpoint/2010/main" val="3641468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sin and its effects can be addressed on both individual and societal levels. Meeting with a desperate woman outside a clinic and convincing her not to end her baby’s life is addressing it at the individual level. Are there larger, structural problems that make women feel they can’t continue their pregnancies? Can’t afford to raise a child alone? Better policies of parental leave? Funding for adoptive and social services? Better access to training/higher education for low-income people?</a:t>
            </a:r>
          </a:p>
        </p:txBody>
      </p:sp>
      <p:sp>
        <p:nvSpPr>
          <p:cNvPr id="4" name="Slide Number Placeholder 3"/>
          <p:cNvSpPr>
            <a:spLocks noGrp="1"/>
          </p:cNvSpPr>
          <p:nvPr>
            <p:ph type="sldNum" sz="quarter" idx="5"/>
          </p:nvPr>
        </p:nvSpPr>
        <p:spPr/>
        <p:txBody>
          <a:bodyPr/>
          <a:lstStyle/>
          <a:p>
            <a:fld id="{BA12BD79-1958-0741-88D9-9CC4DA4C5F7C}" type="slidenum">
              <a:rPr lang="en-US" smtClean="0"/>
              <a:t>29</a:t>
            </a:fld>
            <a:endParaRPr lang="en-US" dirty="0"/>
          </a:p>
        </p:txBody>
      </p:sp>
    </p:spTree>
    <p:extLst>
      <p:ext uri="{BB962C8B-B14F-4D97-AF65-F5344CB8AC3E}">
        <p14:creationId xmlns:p14="http://schemas.microsoft.com/office/powerpoint/2010/main" val="2191581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a:pPr/>
              <a:t>5/11/21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a:pPr/>
              <a:t>‹#›</a:t>
            </a:fld>
            <a:endParaRPr lang="en-US" dirty="0"/>
          </a:p>
        </p:txBody>
      </p:sp>
      <p:pic>
        <p:nvPicPr>
          <p:cNvPr id="9" name="Picture 8">
            <a:extLst>
              <a:ext uri="{FF2B5EF4-FFF2-40B4-BE49-F238E27FC236}">
                <a16:creationId xmlns:a16="http://schemas.microsoft.com/office/drawing/2014/main" id="{2FCAA189-65A3-A44C-98CC-484E092016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4636" y="5549863"/>
            <a:ext cx="2489200" cy="7239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5/11/21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20872563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5/11/21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a:pPr/>
              <a:t>5/11/21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a:t>5/11/21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a:t>5/11/21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a:t>5/11/21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a:t>5/11/21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pPr/>
              <a:t>5/11/21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5/11/21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a:pPr/>
              <a:t>5/11/21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1C83B6F0-C2B1-094B-AE57-9AC7D8812CE1}"/>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789379" y="6013580"/>
            <a:ext cx="2171258" cy="6314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baltimoremovement.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brookings.edu/program/metropolitan-policy-program/" TargetMode="External"/><Relationship Id="rId2" Type="http://schemas.openxmlformats.org/officeDocument/2006/relationships/hyperlink" Target="https://www.brookings.edu/research/less-than-half-of-us-children-under-15-are-white-census-shows/" TargetMode="Externa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545216" cy="2169368"/>
          </a:xfrm>
        </p:spPr>
        <p:txBody>
          <a:bodyPr>
            <a:normAutofit/>
          </a:bodyPr>
          <a:lstStyle/>
          <a:p>
            <a:pPr algn="ctr"/>
            <a:r>
              <a:rPr lang="en-US" sz="5400" dirty="0"/>
              <a:t>Biblical Unity </a:t>
            </a:r>
            <a:br>
              <a:rPr lang="en-US" sz="5400" dirty="0"/>
            </a:br>
            <a:r>
              <a:rPr lang="en-US" sz="5400" dirty="0"/>
              <a:t>in a Divided World</a:t>
            </a:r>
          </a:p>
        </p:txBody>
      </p:sp>
      <p:pic>
        <p:nvPicPr>
          <p:cNvPr id="5" name="Picture 4">
            <a:extLst>
              <a:ext uri="{FF2B5EF4-FFF2-40B4-BE49-F238E27FC236}">
                <a16:creationId xmlns:a16="http://schemas.microsoft.com/office/drawing/2014/main" id="{EF947189-DF98-E142-8AD5-18145ADF1F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8500" y="2374900"/>
            <a:ext cx="3175000" cy="2108200"/>
          </a:xfrm>
          <a:prstGeom prst="rect">
            <a:avLst/>
          </a:prstGeom>
        </p:spPr>
      </p:pic>
    </p:spTree>
    <p:extLst>
      <p:ext uri="{BB962C8B-B14F-4D97-AF65-F5344CB8AC3E}">
        <p14:creationId xmlns:p14="http://schemas.microsoft.com/office/powerpoint/2010/main" val="4146871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98DA0E-B500-9445-8026-A2196E4FAD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70200" y="1270000"/>
            <a:ext cx="6096000" cy="4203916"/>
          </a:xfrm>
          <a:prstGeom prst="rect">
            <a:avLst/>
          </a:prstGeom>
        </p:spPr>
      </p:pic>
      <p:sp>
        <p:nvSpPr>
          <p:cNvPr id="3" name="TextBox 2">
            <a:extLst>
              <a:ext uri="{FF2B5EF4-FFF2-40B4-BE49-F238E27FC236}">
                <a16:creationId xmlns:a16="http://schemas.microsoft.com/office/drawing/2014/main" id="{C6D3B6EA-2375-1D4E-AE5B-86D151C847CA}"/>
              </a:ext>
            </a:extLst>
          </p:cNvPr>
          <p:cNvSpPr txBox="1"/>
          <p:nvPr/>
        </p:nvSpPr>
        <p:spPr>
          <a:xfrm>
            <a:off x="2486194" y="152400"/>
            <a:ext cx="7581900" cy="584775"/>
          </a:xfrm>
          <a:prstGeom prst="rect">
            <a:avLst/>
          </a:prstGeom>
          <a:noFill/>
        </p:spPr>
        <p:txBody>
          <a:bodyPr wrap="square" rtlCol="0">
            <a:spAutoFit/>
          </a:bodyPr>
          <a:lstStyle/>
          <a:p>
            <a:pPr algn="ctr"/>
            <a:r>
              <a:rPr lang="en-US" sz="3200" dirty="0"/>
              <a:t>Baltimore Region – 30 mile radius</a:t>
            </a:r>
          </a:p>
        </p:txBody>
      </p:sp>
    </p:spTree>
    <p:extLst>
      <p:ext uri="{BB962C8B-B14F-4D97-AF65-F5344CB8AC3E}">
        <p14:creationId xmlns:p14="http://schemas.microsoft.com/office/powerpoint/2010/main" val="352275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BF7780-84BC-304F-8F28-FB4F5F83670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13681" y="953075"/>
            <a:ext cx="6338807" cy="5854359"/>
          </a:xfrm>
          <a:prstGeom prst="rect">
            <a:avLst/>
          </a:prstGeom>
        </p:spPr>
      </p:pic>
      <p:sp>
        <p:nvSpPr>
          <p:cNvPr id="4" name="TextBox 3">
            <a:extLst>
              <a:ext uri="{FF2B5EF4-FFF2-40B4-BE49-F238E27FC236}">
                <a16:creationId xmlns:a16="http://schemas.microsoft.com/office/drawing/2014/main" id="{2B0C63E4-1ED8-8B43-BB40-94C9EE9E1CFB}"/>
              </a:ext>
            </a:extLst>
          </p:cNvPr>
          <p:cNvSpPr txBox="1"/>
          <p:nvPr/>
        </p:nvSpPr>
        <p:spPr>
          <a:xfrm>
            <a:off x="2422694" y="368300"/>
            <a:ext cx="7581900" cy="584775"/>
          </a:xfrm>
          <a:prstGeom prst="rect">
            <a:avLst/>
          </a:prstGeom>
          <a:noFill/>
        </p:spPr>
        <p:txBody>
          <a:bodyPr wrap="square" rtlCol="0">
            <a:spAutoFit/>
          </a:bodyPr>
          <a:lstStyle/>
          <a:p>
            <a:pPr algn="ctr"/>
            <a:r>
              <a:rPr lang="en-US" sz="3200" dirty="0"/>
              <a:t>Baltimore Region – 30 mile radius</a:t>
            </a:r>
          </a:p>
        </p:txBody>
      </p:sp>
    </p:spTree>
    <p:extLst>
      <p:ext uri="{BB962C8B-B14F-4D97-AF65-F5344CB8AC3E}">
        <p14:creationId xmlns:p14="http://schemas.microsoft.com/office/powerpoint/2010/main" val="2018207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814388" y="357188"/>
            <a:ext cx="10129837" cy="828675"/>
          </a:xfrm>
        </p:spPr>
        <p:txBody>
          <a:bodyPr>
            <a:normAutofit/>
          </a:bodyPr>
          <a:lstStyle/>
          <a:p>
            <a:pPr algn="ctr"/>
            <a:r>
              <a:rPr lang="en-US" sz="3600" dirty="0"/>
              <a:t>The World We’re Called to Reach</a:t>
            </a:r>
          </a:p>
        </p:txBody>
      </p:sp>
      <p:sp>
        <p:nvSpPr>
          <p:cNvPr id="3" name="TextBox 2">
            <a:extLst>
              <a:ext uri="{FF2B5EF4-FFF2-40B4-BE49-F238E27FC236}">
                <a16:creationId xmlns:a16="http://schemas.microsoft.com/office/drawing/2014/main" id="{32A510A8-E1D6-CB4E-A959-3D0BF157297A}"/>
              </a:ext>
            </a:extLst>
          </p:cNvPr>
          <p:cNvSpPr txBox="1"/>
          <p:nvPr/>
        </p:nvSpPr>
        <p:spPr>
          <a:xfrm>
            <a:off x="1228725" y="5025918"/>
            <a:ext cx="9286875" cy="1015663"/>
          </a:xfrm>
          <a:prstGeom prst="rect">
            <a:avLst/>
          </a:prstGeom>
          <a:noFill/>
        </p:spPr>
        <p:txBody>
          <a:bodyPr wrap="square" rtlCol="0">
            <a:spAutoFit/>
          </a:bodyPr>
          <a:lstStyle/>
          <a:p>
            <a:pPr algn="ctr"/>
            <a:r>
              <a:rPr lang="en-US" sz="2000" b="1" dirty="0"/>
              <a:t>Effect: </a:t>
            </a:r>
            <a:r>
              <a:rPr lang="en-US" sz="2000" dirty="0"/>
              <a:t>There is  little difference between those who identify themselves as believers and those who do not.  50% premarital sex 1/3 alcohol addiction in one White evangelical denomination.</a:t>
            </a:r>
          </a:p>
        </p:txBody>
      </p:sp>
      <p:graphicFrame>
        <p:nvGraphicFramePr>
          <p:cNvPr id="4" name="Table 3">
            <a:extLst>
              <a:ext uri="{FF2B5EF4-FFF2-40B4-BE49-F238E27FC236}">
                <a16:creationId xmlns:a16="http://schemas.microsoft.com/office/drawing/2014/main" id="{D83F2AB4-0226-0C4B-90DD-E4659E83E496}"/>
              </a:ext>
            </a:extLst>
          </p:cNvPr>
          <p:cNvGraphicFramePr>
            <a:graphicFrameLocks noGrp="1"/>
          </p:cNvGraphicFramePr>
          <p:nvPr>
            <p:extLst>
              <p:ext uri="{D42A27DB-BD31-4B8C-83A1-F6EECF244321}">
                <p14:modId xmlns:p14="http://schemas.microsoft.com/office/powerpoint/2010/main" val="3880647910"/>
              </p:ext>
            </p:extLst>
          </p:nvPr>
        </p:nvGraphicFramePr>
        <p:xfrm>
          <a:off x="1228725" y="933978"/>
          <a:ext cx="9286875" cy="3840480"/>
        </p:xfrm>
        <a:graphic>
          <a:graphicData uri="http://schemas.openxmlformats.org/drawingml/2006/table">
            <a:tbl>
              <a:tblPr firstRow="1" bandRow="1">
                <a:tableStyleId>{5C22544A-7EE6-4342-B048-85BDC9FD1C3A}</a:tableStyleId>
              </a:tblPr>
              <a:tblGrid>
                <a:gridCol w="2388593">
                  <a:extLst>
                    <a:ext uri="{9D8B030D-6E8A-4147-A177-3AD203B41FA5}">
                      <a16:colId xmlns:a16="http://schemas.microsoft.com/office/drawing/2014/main" val="4217771197"/>
                    </a:ext>
                  </a:extLst>
                </a:gridCol>
                <a:gridCol w="6898282">
                  <a:extLst>
                    <a:ext uri="{9D8B030D-6E8A-4147-A177-3AD203B41FA5}">
                      <a16:colId xmlns:a16="http://schemas.microsoft.com/office/drawing/2014/main" val="4256483730"/>
                    </a:ext>
                  </a:extLst>
                </a:gridCol>
              </a:tblGrid>
              <a:tr h="345853">
                <a:tc>
                  <a:txBody>
                    <a:bodyPr/>
                    <a:lstStyle/>
                    <a:p>
                      <a:endParaRPr lang="en-US" dirty="0">
                        <a:solidFill>
                          <a:schemeClr val="tx1"/>
                        </a:solidFill>
                      </a:endParaRPr>
                    </a:p>
                  </a:txBody>
                  <a:tcPr>
                    <a:solidFill>
                      <a:schemeClr val="bg1"/>
                    </a:solidFill>
                  </a:tcPr>
                </a:tc>
                <a:tc>
                  <a:txBody>
                    <a:bodyPr/>
                    <a:lstStyle/>
                    <a:p>
                      <a:r>
                        <a:rPr lang="en-US" sz="1600" dirty="0">
                          <a:solidFill>
                            <a:schemeClr val="tx1"/>
                          </a:solidFill>
                        </a:rPr>
                        <a:t>Rev. Dr. Bryan Chapell</a:t>
                      </a:r>
                    </a:p>
                  </a:txBody>
                  <a:tcPr>
                    <a:solidFill>
                      <a:schemeClr val="bg1"/>
                    </a:solidFill>
                  </a:tcPr>
                </a:tc>
                <a:extLst>
                  <a:ext uri="{0D108BD9-81ED-4DB2-BD59-A6C34878D82A}">
                    <a16:rowId xmlns:a16="http://schemas.microsoft.com/office/drawing/2014/main" val="531203035"/>
                  </a:ext>
                </a:extLst>
              </a:tr>
              <a:tr h="605243">
                <a:tc>
                  <a:txBody>
                    <a:bodyPr/>
                    <a:lstStyle/>
                    <a:p>
                      <a:r>
                        <a:rPr lang="en-US" b="1" dirty="0"/>
                        <a:t>Loss of Truth</a:t>
                      </a:r>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true to me;  truth for the moment)</a:t>
                      </a:r>
                    </a:p>
                    <a:p>
                      <a:endParaRPr lang="en-US" dirty="0"/>
                    </a:p>
                  </a:txBody>
                  <a:tcPr/>
                </a:tc>
                <a:extLst>
                  <a:ext uri="{0D108BD9-81ED-4DB2-BD59-A6C34878D82A}">
                    <a16:rowId xmlns:a16="http://schemas.microsoft.com/office/drawing/2014/main" val="604461294"/>
                  </a:ext>
                </a:extLst>
              </a:tr>
              <a:tr h="605243">
                <a:tc>
                  <a:txBody>
                    <a:bodyPr/>
                    <a:lstStyle/>
                    <a:p>
                      <a:r>
                        <a:rPr lang="en-US" b="1" dirty="0"/>
                        <a:t>Loss of Youth</a:t>
                      </a:r>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2/3 of evangelical youth will stop going to church when they leave home</a:t>
                      </a:r>
                    </a:p>
                  </a:txBody>
                  <a:tcPr/>
                </a:tc>
                <a:extLst>
                  <a:ext uri="{0D108BD9-81ED-4DB2-BD59-A6C34878D82A}">
                    <a16:rowId xmlns:a16="http://schemas.microsoft.com/office/drawing/2014/main" val="2365115382"/>
                  </a:ext>
                </a:extLst>
              </a:tr>
              <a:tr h="605243">
                <a:tc>
                  <a:txBody>
                    <a:bodyPr/>
                    <a:lstStyle/>
                    <a:p>
                      <a:r>
                        <a:rPr lang="en-US" b="1" dirty="0"/>
                        <a:t>Loss of Family Consistency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38-50% of marriages break up</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688232790"/>
                  </a:ext>
                </a:extLst>
              </a:tr>
              <a:tr h="605243">
                <a:tc>
                  <a:txBody>
                    <a:bodyPr/>
                    <a:lstStyle/>
                    <a:p>
                      <a:r>
                        <a:rPr lang="en-US" b="1" dirty="0"/>
                        <a:t>Loss of the Mature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Loss of denominational ancestry/job-marriage-retirement- life transitions</a:t>
                      </a:r>
                    </a:p>
                  </a:txBody>
                  <a:tcPr/>
                </a:tc>
                <a:extLst>
                  <a:ext uri="{0D108BD9-81ED-4DB2-BD59-A6C34878D82A}">
                    <a16:rowId xmlns:a16="http://schemas.microsoft.com/office/drawing/2014/main" val="4050673568"/>
                  </a:ext>
                </a:extLst>
              </a:tr>
              <a:tr h="864633">
                <a:tc>
                  <a:txBody>
                    <a:bodyPr/>
                    <a:lstStyle/>
                    <a:p>
                      <a:r>
                        <a:rPr lang="en-US" b="1" dirty="0"/>
                        <a:t>Loss of Church Attendance</a:t>
                      </a:r>
                      <a:endParaRPr lang="en-US" dirty="0"/>
                    </a:p>
                  </a:txBody>
                  <a:tcPr/>
                </a:tc>
                <a:tc>
                  <a:txBody>
                    <a:bodyPr/>
                    <a:lstStyle/>
                    <a:p>
                      <a:r>
                        <a:rPr lang="en-US" dirty="0"/>
                        <a:t>encroaching competition: sports, jobs, travel, vacation homes</a:t>
                      </a:r>
                    </a:p>
                    <a:p>
                      <a:r>
                        <a:rPr lang="en-US" dirty="0"/>
                        <a:t>most common attendance pattern for those who are regular is 3/8 Sunday</a:t>
                      </a:r>
                    </a:p>
                  </a:txBody>
                  <a:tcPr/>
                </a:tc>
                <a:extLst>
                  <a:ext uri="{0D108BD9-81ED-4DB2-BD59-A6C34878D82A}">
                    <a16:rowId xmlns:a16="http://schemas.microsoft.com/office/drawing/2014/main" val="873465615"/>
                  </a:ext>
                </a:extLst>
              </a:tr>
            </a:tbl>
          </a:graphicData>
        </a:graphic>
      </p:graphicFrame>
    </p:spTree>
    <p:extLst>
      <p:ext uri="{BB962C8B-B14F-4D97-AF65-F5344CB8AC3E}">
        <p14:creationId xmlns:p14="http://schemas.microsoft.com/office/powerpoint/2010/main" val="4046461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43025" y="357188"/>
            <a:ext cx="6812833" cy="814387"/>
          </a:xfrm>
        </p:spPr>
        <p:txBody>
          <a:bodyPr>
            <a:normAutofit/>
          </a:bodyPr>
          <a:lstStyle/>
          <a:p>
            <a:pPr algn="ctr"/>
            <a:r>
              <a:rPr lang="en-US" sz="3600" dirty="0"/>
              <a:t>Religious Identity in the US</a:t>
            </a:r>
          </a:p>
        </p:txBody>
      </p:sp>
      <p:pic>
        <p:nvPicPr>
          <p:cNvPr id="6" name="Picture 5">
            <a:extLst>
              <a:ext uri="{FF2B5EF4-FFF2-40B4-BE49-F238E27FC236}">
                <a16:creationId xmlns:a16="http://schemas.microsoft.com/office/drawing/2014/main" id="{CEC6004F-3266-0E48-8C85-9B1FAFB258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43037" y="2176002"/>
            <a:ext cx="7326671" cy="3161071"/>
          </a:xfrm>
          <a:prstGeom prst="rect">
            <a:avLst/>
          </a:prstGeom>
        </p:spPr>
      </p:pic>
      <p:pic>
        <p:nvPicPr>
          <p:cNvPr id="7" name="Picture 6">
            <a:extLst>
              <a:ext uri="{FF2B5EF4-FFF2-40B4-BE49-F238E27FC236}">
                <a16:creationId xmlns:a16="http://schemas.microsoft.com/office/drawing/2014/main" id="{6EC57FEF-19FC-234F-BA94-384498C6B6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551"/>
          <a:stretch/>
        </p:blipFill>
        <p:spPr>
          <a:xfrm>
            <a:off x="8369708" y="667282"/>
            <a:ext cx="3601065" cy="1512673"/>
          </a:xfrm>
          <a:prstGeom prst="rect">
            <a:avLst/>
          </a:prstGeom>
        </p:spPr>
      </p:pic>
    </p:spTree>
    <p:extLst>
      <p:ext uri="{BB962C8B-B14F-4D97-AF65-F5344CB8AC3E}">
        <p14:creationId xmlns:p14="http://schemas.microsoft.com/office/powerpoint/2010/main" val="90084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DFB07A-B851-C645-8C92-F069C7B72C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34582" y="211052"/>
            <a:ext cx="5619700" cy="1490032"/>
          </a:xfrm>
          <a:prstGeom prst="rect">
            <a:avLst/>
          </a:prstGeom>
        </p:spPr>
      </p:pic>
      <p:pic>
        <p:nvPicPr>
          <p:cNvPr id="8" name="Picture 7">
            <a:extLst>
              <a:ext uri="{FF2B5EF4-FFF2-40B4-BE49-F238E27FC236}">
                <a16:creationId xmlns:a16="http://schemas.microsoft.com/office/drawing/2014/main" id="{79326DC5-B1B4-894F-A5C9-00B1192BFD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0931" y="4907037"/>
            <a:ext cx="5346700" cy="684571"/>
          </a:xfrm>
          <a:prstGeom prst="rect">
            <a:avLst/>
          </a:prstGeom>
        </p:spPr>
      </p:pic>
      <p:pic>
        <p:nvPicPr>
          <p:cNvPr id="13" name="Picture 12">
            <a:extLst>
              <a:ext uri="{FF2B5EF4-FFF2-40B4-BE49-F238E27FC236}">
                <a16:creationId xmlns:a16="http://schemas.microsoft.com/office/drawing/2014/main" id="{7D4CA888-4189-D745-95E7-7BAF459D054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4435" y="3317927"/>
            <a:ext cx="5346700" cy="2273681"/>
          </a:xfrm>
          <a:prstGeom prst="rect">
            <a:avLst/>
          </a:prstGeom>
        </p:spPr>
      </p:pic>
      <p:pic>
        <p:nvPicPr>
          <p:cNvPr id="14" name="Picture 13">
            <a:extLst>
              <a:ext uri="{FF2B5EF4-FFF2-40B4-BE49-F238E27FC236}">
                <a16:creationId xmlns:a16="http://schemas.microsoft.com/office/drawing/2014/main" id="{C3E5F408-9935-2E4F-BEF9-D3C82400E5C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44435" y="1752678"/>
            <a:ext cx="5346700" cy="2141509"/>
          </a:xfrm>
          <a:prstGeom prst="rect">
            <a:avLst/>
          </a:prstGeom>
        </p:spPr>
      </p:pic>
      <p:pic>
        <p:nvPicPr>
          <p:cNvPr id="12" name="Picture 11">
            <a:extLst>
              <a:ext uri="{FF2B5EF4-FFF2-40B4-BE49-F238E27FC236}">
                <a16:creationId xmlns:a16="http://schemas.microsoft.com/office/drawing/2014/main" id="{91CBD38D-E5A0-4E4F-A46E-E5A33E8FDE2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 r="-939"/>
          <a:stretch/>
        </p:blipFill>
        <p:spPr>
          <a:xfrm>
            <a:off x="6657706" y="2227007"/>
            <a:ext cx="5537779" cy="1667180"/>
          </a:xfrm>
          <a:prstGeom prst="rect">
            <a:avLst/>
          </a:prstGeom>
        </p:spPr>
      </p:pic>
    </p:spTree>
    <p:extLst>
      <p:ext uri="{BB962C8B-B14F-4D97-AF65-F5344CB8AC3E}">
        <p14:creationId xmlns:p14="http://schemas.microsoft.com/office/powerpoint/2010/main" val="364382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CEAF3BA-4693-2F4A-9A07-0CF03C482FE2}"/>
              </a:ext>
            </a:extLst>
          </p:cNvPr>
          <p:cNvSpPr>
            <a:spLocks noChangeArrowheads="1"/>
          </p:cNvSpPr>
          <p:nvPr/>
        </p:nvSpPr>
        <p:spPr bwMode="auto">
          <a:xfrm>
            <a:off x="3872860" y="306363"/>
            <a:ext cx="50161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Generational Culture Divides</a:t>
            </a:r>
            <a:endParaRPr kumimoji="0" lang="en-US" altLang="en-US" sz="2800" i="0" u="none" strike="noStrike" cap="none" normalizeH="0" baseline="0" dirty="0">
              <a:ln>
                <a:noFill/>
              </a:ln>
              <a:solidFill>
                <a:schemeClr val="tx1"/>
              </a:solidFill>
              <a:effectLst/>
              <a:latin typeface="+mj-lt"/>
            </a:endParaRPr>
          </a:p>
        </p:txBody>
      </p:sp>
      <p:graphicFrame>
        <p:nvGraphicFramePr>
          <p:cNvPr id="2" name="Table 1">
            <a:extLst>
              <a:ext uri="{FF2B5EF4-FFF2-40B4-BE49-F238E27FC236}">
                <a16:creationId xmlns:a16="http://schemas.microsoft.com/office/drawing/2014/main" id="{CFABD004-1522-5944-A0FB-DD3286C610E5}"/>
              </a:ext>
            </a:extLst>
          </p:cNvPr>
          <p:cNvGraphicFramePr>
            <a:graphicFrameLocks noGrp="1"/>
          </p:cNvGraphicFramePr>
          <p:nvPr>
            <p:extLst>
              <p:ext uri="{D42A27DB-BD31-4B8C-83A1-F6EECF244321}">
                <p14:modId xmlns:p14="http://schemas.microsoft.com/office/powerpoint/2010/main" val="485401293"/>
              </p:ext>
            </p:extLst>
          </p:nvPr>
        </p:nvGraphicFramePr>
        <p:xfrm>
          <a:off x="1260475" y="986746"/>
          <a:ext cx="10440987" cy="4285342"/>
        </p:xfrm>
        <a:graphic>
          <a:graphicData uri="http://schemas.openxmlformats.org/drawingml/2006/table">
            <a:tbl>
              <a:tblPr firstRow="1" bandRow="1">
                <a:tableStyleId>{5C22544A-7EE6-4342-B048-85BDC9FD1C3A}</a:tableStyleId>
              </a:tblPr>
              <a:tblGrid>
                <a:gridCol w="3740151">
                  <a:extLst>
                    <a:ext uri="{9D8B030D-6E8A-4147-A177-3AD203B41FA5}">
                      <a16:colId xmlns:a16="http://schemas.microsoft.com/office/drawing/2014/main" val="2280487440"/>
                    </a:ext>
                  </a:extLst>
                </a:gridCol>
                <a:gridCol w="1943100">
                  <a:extLst>
                    <a:ext uri="{9D8B030D-6E8A-4147-A177-3AD203B41FA5}">
                      <a16:colId xmlns:a16="http://schemas.microsoft.com/office/drawing/2014/main" val="4342009"/>
                    </a:ext>
                  </a:extLst>
                </a:gridCol>
                <a:gridCol w="4757736">
                  <a:extLst>
                    <a:ext uri="{9D8B030D-6E8A-4147-A177-3AD203B41FA5}">
                      <a16:colId xmlns:a16="http://schemas.microsoft.com/office/drawing/2014/main" val="2481686277"/>
                    </a:ext>
                  </a:extLst>
                </a:gridCol>
              </a:tblGrid>
              <a:tr h="385377">
                <a:tc>
                  <a:txBody>
                    <a:bodyPr/>
                    <a:lstStyle/>
                    <a:p>
                      <a:r>
                        <a:rPr lang="en-US" dirty="0"/>
                        <a:t>50 and Above</a:t>
                      </a:r>
                    </a:p>
                  </a:txBody>
                  <a:tcPr/>
                </a:tc>
                <a:tc>
                  <a:txBody>
                    <a:bodyPr/>
                    <a:lstStyle/>
                    <a:p>
                      <a:pPr algn="ctr"/>
                      <a:r>
                        <a:rPr lang="en-US" dirty="0"/>
                        <a:t>shared</a:t>
                      </a:r>
                    </a:p>
                  </a:txBody>
                  <a:tcPr/>
                </a:tc>
                <a:tc>
                  <a:txBody>
                    <a:bodyPr/>
                    <a:lstStyle/>
                    <a:p>
                      <a:r>
                        <a:rPr lang="en-US" dirty="0"/>
                        <a:t>40 and Below </a:t>
                      </a:r>
                    </a:p>
                  </a:txBody>
                  <a:tcPr/>
                </a:tc>
                <a:extLst>
                  <a:ext uri="{0D108BD9-81ED-4DB2-BD59-A6C34878D82A}">
                    <a16:rowId xmlns:a16="http://schemas.microsoft.com/office/drawing/2014/main" val="1361197679"/>
                  </a:ext>
                </a:extLst>
              </a:tr>
              <a:tr h="2084037">
                <a:tc>
                  <a:txBody>
                    <a:bodyPr/>
                    <a:lstStyle/>
                    <a:p>
                      <a:r>
                        <a:rPr lang="en-US" sz="2000" b="1" kern="1200" dirty="0">
                          <a:solidFill>
                            <a:schemeClr val="tx1"/>
                          </a:solidFill>
                          <a:effectLst/>
                          <a:latin typeface="+mn-lt"/>
                          <a:ea typeface="+mn-ea"/>
                          <a:cs typeface="+mn-cs"/>
                        </a:rPr>
                        <a:t>Heroes</a:t>
                      </a:r>
                      <a:br>
                        <a:rPr lang="en-US" sz="1800" b="0" kern="1200" dirty="0">
                          <a:solidFill>
                            <a:schemeClr val="tx1"/>
                          </a:solidFill>
                          <a:effectLst/>
                          <a:latin typeface="+mn-lt"/>
                          <a:ea typeface="+mn-ea"/>
                          <a:cs typeface="+mn-cs"/>
                        </a:rPr>
                      </a:br>
                      <a:r>
                        <a:rPr lang="en-US" sz="1800" b="0" kern="1200" dirty="0">
                          <a:solidFill>
                            <a:schemeClr val="tx1"/>
                          </a:solidFill>
                          <a:effectLst/>
                          <a:latin typeface="+mn-lt"/>
                          <a:ea typeface="+mn-ea"/>
                          <a:cs typeface="+mn-cs"/>
                        </a:rPr>
                        <a:t>Jerry Falwell</a:t>
                      </a:r>
                    </a:p>
                    <a:p>
                      <a:r>
                        <a:rPr lang="en-US" sz="1800" b="0" kern="1200" dirty="0">
                          <a:solidFill>
                            <a:schemeClr val="tx1"/>
                          </a:solidFill>
                          <a:effectLst/>
                          <a:latin typeface="+mn-lt"/>
                          <a:ea typeface="+mn-ea"/>
                          <a:cs typeface="+mn-cs"/>
                        </a:rPr>
                        <a:t>Pat Robertson</a:t>
                      </a:r>
                    </a:p>
                    <a:p>
                      <a:r>
                        <a:rPr lang="en-US" sz="1800" b="0" kern="1200" dirty="0">
                          <a:solidFill>
                            <a:schemeClr val="tx1"/>
                          </a:solidFill>
                          <a:effectLst/>
                          <a:latin typeface="+mn-lt"/>
                          <a:ea typeface="+mn-ea"/>
                          <a:cs typeface="+mn-cs"/>
                        </a:rPr>
                        <a:t>Jim Kennedy</a:t>
                      </a:r>
                    </a:p>
                    <a:p>
                      <a:r>
                        <a:rPr lang="en-US" sz="1800" b="0" kern="1200" dirty="0">
                          <a:solidFill>
                            <a:schemeClr val="tx1"/>
                          </a:solidFill>
                          <a:effectLst/>
                          <a:latin typeface="+mn-lt"/>
                          <a:ea typeface="+mn-ea"/>
                          <a:cs typeface="+mn-cs"/>
                        </a:rPr>
                        <a:t>James Dobson</a:t>
                      </a:r>
                    </a:p>
                    <a:p>
                      <a:r>
                        <a:rPr lang="en-US" sz="1800" b="0" kern="1200" dirty="0">
                          <a:solidFill>
                            <a:schemeClr val="tx1"/>
                          </a:solidFill>
                          <a:effectLst/>
                          <a:latin typeface="+mn-lt"/>
                          <a:ea typeface="+mn-ea"/>
                          <a:cs typeface="+mn-cs"/>
                        </a:rPr>
                        <a:t> </a:t>
                      </a:r>
                    </a:p>
                    <a:p>
                      <a:endParaRPr lang="en-US" dirty="0"/>
                    </a:p>
                  </a:txBody>
                  <a:tcPr/>
                </a:tc>
                <a:tc>
                  <a:txBody>
                    <a:bodyPr/>
                    <a:lstStyle/>
                    <a:p>
                      <a:r>
                        <a:rPr lang="en-US" sz="1800" kern="1200" dirty="0">
                          <a:solidFill>
                            <a:schemeClr val="tx1"/>
                          </a:solidFill>
                          <a:effectLst/>
                          <a:latin typeface="+mn-lt"/>
                          <a:ea typeface="+mn-ea"/>
                          <a:cs typeface="+mn-cs"/>
                        </a:rPr>
                        <a:t>Francis Schaeffer</a:t>
                      </a:r>
                    </a:p>
                    <a:p>
                      <a:r>
                        <a:rPr lang="en-US" sz="1800" kern="1200" dirty="0">
                          <a:solidFill>
                            <a:schemeClr val="tx1"/>
                          </a:solidFill>
                          <a:effectLst/>
                          <a:latin typeface="+mn-lt"/>
                          <a:ea typeface="+mn-ea"/>
                          <a:cs typeface="+mn-cs"/>
                        </a:rPr>
                        <a:t>Chuck Colson</a:t>
                      </a:r>
                      <a:r>
                        <a:rPr lang="en-US" sz="1200" dirty="0">
                          <a:solidFill>
                            <a:schemeClr val="tx1"/>
                          </a:solidFill>
                          <a:effectLst/>
                        </a:rPr>
                        <a:t> </a:t>
                      </a: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kern="1200" dirty="0">
                          <a:solidFill>
                            <a:schemeClr val="tx1"/>
                          </a:solidFill>
                          <a:effectLst/>
                          <a:latin typeface="+mn-lt"/>
                          <a:ea typeface="+mn-ea"/>
                          <a:cs typeface="+mn-cs"/>
                        </a:rPr>
                        <a:t>Heroes</a:t>
                      </a: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Tim Keller</a:t>
                      </a:r>
                    </a:p>
                    <a:p>
                      <a:r>
                        <a:rPr lang="en-US" sz="1800" kern="1200" dirty="0">
                          <a:solidFill>
                            <a:schemeClr val="tx1"/>
                          </a:solidFill>
                          <a:effectLst/>
                          <a:latin typeface="+mn-lt"/>
                          <a:ea typeface="+mn-ea"/>
                          <a:cs typeface="+mn-cs"/>
                        </a:rPr>
                        <a:t>Ed Stetzer</a:t>
                      </a:r>
                    </a:p>
                    <a:p>
                      <a:r>
                        <a:rPr lang="en-US" sz="1800" kern="1200" dirty="0">
                          <a:solidFill>
                            <a:schemeClr val="tx1"/>
                          </a:solidFill>
                          <a:effectLst/>
                          <a:latin typeface="+mn-lt"/>
                          <a:ea typeface="+mn-ea"/>
                          <a:cs typeface="+mn-cs"/>
                        </a:rPr>
                        <a:t>Russell Moore</a:t>
                      </a:r>
                    </a:p>
                    <a:p>
                      <a:r>
                        <a:rPr lang="en-US" sz="1800" kern="1200" dirty="0">
                          <a:solidFill>
                            <a:schemeClr val="tx1"/>
                          </a:solidFill>
                          <a:effectLst/>
                          <a:latin typeface="+mn-lt"/>
                          <a:ea typeface="+mn-ea"/>
                          <a:cs typeface="+mn-cs"/>
                        </a:rPr>
                        <a:t> </a:t>
                      </a:r>
                    </a:p>
                  </a:txBody>
                  <a:tcPr marL="68580" marR="68580" marT="0" marB="0"/>
                </a:tc>
                <a:extLst>
                  <a:ext uri="{0D108BD9-81ED-4DB2-BD59-A6C34878D82A}">
                    <a16:rowId xmlns:a16="http://schemas.microsoft.com/office/drawing/2014/main" val="1813133352"/>
                  </a:ext>
                </a:extLst>
              </a:tr>
              <a:tr h="1815928">
                <a:tc>
                  <a:txBody>
                    <a:bodyPr/>
                    <a:lstStyle/>
                    <a:p>
                      <a:r>
                        <a:rPr lang="en-US" sz="1800" b="1" kern="1200" dirty="0">
                          <a:solidFill>
                            <a:schemeClr val="tx1"/>
                          </a:solidFill>
                          <a:effectLst/>
                          <a:latin typeface="+mn-lt"/>
                          <a:ea typeface="+mn-ea"/>
                          <a:cs typeface="+mn-cs"/>
                        </a:rPr>
                        <a:t>Perspective of the other side:</a:t>
                      </a:r>
                    </a:p>
                    <a:p>
                      <a:r>
                        <a:rPr lang="en-US" sz="1800" b="0" kern="1200" dirty="0">
                          <a:solidFill>
                            <a:schemeClr val="tx1"/>
                          </a:solidFill>
                          <a:effectLst/>
                          <a:latin typeface="+mn-lt"/>
                          <a:ea typeface="+mn-ea"/>
                          <a:cs typeface="+mn-cs"/>
                        </a:rPr>
                        <a:t>You are compromisers. </a:t>
                      </a:r>
                    </a:p>
                    <a:p>
                      <a:r>
                        <a:rPr lang="en-US" sz="1800" b="0" kern="1200" dirty="0">
                          <a:solidFill>
                            <a:schemeClr val="tx1"/>
                          </a:solidFill>
                          <a:effectLst/>
                          <a:latin typeface="+mn-lt"/>
                          <a:ea typeface="+mn-ea"/>
                          <a:cs typeface="+mn-cs"/>
                        </a:rPr>
                        <a:t>You are cowards.</a:t>
                      </a:r>
                    </a:p>
                    <a:p>
                      <a:r>
                        <a:rPr lang="en-US" sz="1800" b="0" kern="1200" dirty="0">
                          <a:solidFill>
                            <a:schemeClr val="tx1"/>
                          </a:solidFill>
                          <a:effectLst/>
                          <a:latin typeface="+mn-lt"/>
                          <a:ea typeface="+mn-ea"/>
                          <a:cs typeface="+mn-cs"/>
                        </a:rPr>
                        <a:t>You are capitulating to the culture</a:t>
                      </a:r>
                      <a:endParaRPr lang="en-US" sz="1800" b="0" kern="1200" dirty="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endParaRPr lang="en-US" dirty="0"/>
                    </a:p>
                  </a:txBody>
                  <a:tcPr/>
                </a:tc>
                <a:tc>
                  <a:txBody>
                    <a:bodyPr/>
                    <a:lstStyle/>
                    <a:p>
                      <a:r>
                        <a:rPr lang="en-US" sz="1800" b="1" kern="1200" dirty="0">
                          <a:solidFill>
                            <a:schemeClr val="tx1"/>
                          </a:solidFill>
                          <a:effectLst/>
                          <a:latin typeface="+mj-lt"/>
                          <a:ea typeface="+mn-ea"/>
                          <a:cs typeface="+mn-cs"/>
                        </a:rPr>
                        <a:t>Perspective of the other side:</a:t>
                      </a:r>
                      <a:endParaRPr lang="en-US" sz="1800" kern="1200" dirty="0">
                        <a:solidFill>
                          <a:schemeClr val="tx1"/>
                        </a:solidFill>
                        <a:effectLst/>
                        <a:latin typeface="+mj-lt"/>
                        <a:ea typeface="+mn-ea"/>
                        <a:cs typeface="+mn-cs"/>
                      </a:endParaRPr>
                    </a:p>
                    <a:p>
                      <a:r>
                        <a:rPr lang="en-US" sz="1800" kern="1200" dirty="0">
                          <a:solidFill>
                            <a:schemeClr val="tx1"/>
                          </a:solidFill>
                          <a:effectLst/>
                          <a:latin typeface="+mj-lt"/>
                          <a:ea typeface="+mn-ea"/>
                          <a:cs typeface="+mn-cs"/>
                        </a:rPr>
                        <a:t>You identified the church with politics and this led to cultural rejection.</a:t>
                      </a:r>
                    </a:p>
                    <a:p>
                      <a:r>
                        <a:rPr lang="en-US" sz="1800" kern="1200" dirty="0">
                          <a:solidFill>
                            <a:schemeClr val="tx1"/>
                          </a:solidFill>
                          <a:effectLst/>
                          <a:latin typeface="+mj-lt"/>
                          <a:ea typeface="+mn-ea"/>
                          <a:cs typeface="+mn-cs"/>
                        </a:rPr>
                        <a:t>You have no compassion.</a:t>
                      </a:r>
                    </a:p>
                    <a:p>
                      <a:r>
                        <a:rPr lang="en-US" sz="1800" kern="1200" dirty="0">
                          <a:solidFill>
                            <a:schemeClr val="tx1"/>
                          </a:solidFill>
                          <a:effectLst/>
                          <a:latin typeface="+mj-lt"/>
                          <a:ea typeface="+mn-ea"/>
                          <a:cs typeface="+mn-cs"/>
                        </a:rPr>
                        <a:t>You are hypocrites; you talk about the gospel but are not willing to carry it into the culture.</a:t>
                      </a:r>
                      <a:r>
                        <a:rPr lang="en-US" sz="1800" dirty="0">
                          <a:solidFill>
                            <a:schemeClr val="tx1"/>
                          </a:solidFill>
                          <a:effectLst/>
                          <a:latin typeface="+mj-lt"/>
                        </a:rPr>
                        <a:t> </a:t>
                      </a:r>
                      <a:endParaRPr lang="en-US" sz="18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7724787"/>
                  </a:ext>
                </a:extLst>
              </a:tr>
            </a:tbl>
          </a:graphicData>
        </a:graphic>
      </p:graphicFrame>
    </p:spTree>
    <p:extLst>
      <p:ext uri="{BB962C8B-B14F-4D97-AF65-F5344CB8AC3E}">
        <p14:creationId xmlns:p14="http://schemas.microsoft.com/office/powerpoint/2010/main" val="170015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CEAF3BA-4693-2F4A-9A07-0CF03C482FE2}"/>
              </a:ext>
            </a:extLst>
          </p:cNvPr>
          <p:cNvSpPr>
            <a:spLocks noChangeArrowheads="1"/>
          </p:cNvSpPr>
          <p:nvPr/>
        </p:nvSpPr>
        <p:spPr bwMode="auto">
          <a:xfrm>
            <a:off x="3872860" y="306363"/>
            <a:ext cx="50161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Generational Culture Divides</a:t>
            </a:r>
            <a:endParaRPr kumimoji="0" lang="en-US" altLang="en-US" sz="2800" i="0" u="none" strike="noStrike" cap="none" normalizeH="0" baseline="0" dirty="0">
              <a:ln>
                <a:noFill/>
              </a:ln>
              <a:solidFill>
                <a:schemeClr val="tx1"/>
              </a:solidFill>
              <a:effectLst/>
              <a:latin typeface="+mj-lt"/>
            </a:endParaRPr>
          </a:p>
        </p:txBody>
      </p:sp>
      <p:graphicFrame>
        <p:nvGraphicFramePr>
          <p:cNvPr id="2" name="Table 1">
            <a:extLst>
              <a:ext uri="{FF2B5EF4-FFF2-40B4-BE49-F238E27FC236}">
                <a16:creationId xmlns:a16="http://schemas.microsoft.com/office/drawing/2014/main" id="{CFABD004-1522-5944-A0FB-DD3286C610E5}"/>
              </a:ext>
            </a:extLst>
          </p:cNvPr>
          <p:cNvGraphicFramePr>
            <a:graphicFrameLocks noGrp="1"/>
          </p:cNvGraphicFramePr>
          <p:nvPr>
            <p:extLst>
              <p:ext uri="{D42A27DB-BD31-4B8C-83A1-F6EECF244321}">
                <p14:modId xmlns:p14="http://schemas.microsoft.com/office/powerpoint/2010/main" val="379705606"/>
              </p:ext>
            </p:extLst>
          </p:nvPr>
        </p:nvGraphicFramePr>
        <p:xfrm>
          <a:off x="1160462" y="949006"/>
          <a:ext cx="10440988" cy="4961562"/>
        </p:xfrm>
        <a:graphic>
          <a:graphicData uri="http://schemas.openxmlformats.org/drawingml/2006/table">
            <a:tbl>
              <a:tblPr firstRow="1" bandRow="1">
                <a:tableStyleId>{5C22544A-7EE6-4342-B048-85BDC9FD1C3A}</a:tableStyleId>
              </a:tblPr>
              <a:tblGrid>
                <a:gridCol w="5220494">
                  <a:extLst>
                    <a:ext uri="{9D8B030D-6E8A-4147-A177-3AD203B41FA5}">
                      <a16:colId xmlns:a16="http://schemas.microsoft.com/office/drawing/2014/main" val="2280487440"/>
                    </a:ext>
                  </a:extLst>
                </a:gridCol>
                <a:gridCol w="5220494">
                  <a:extLst>
                    <a:ext uri="{9D8B030D-6E8A-4147-A177-3AD203B41FA5}">
                      <a16:colId xmlns:a16="http://schemas.microsoft.com/office/drawing/2014/main" val="2481686277"/>
                    </a:ext>
                  </a:extLst>
                </a:gridCol>
              </a:tblGrid>
              <a:tr h="368172">
                <a:tc>
                  <a:txBody>
                    <a:bodyPr/>
                    <a:lstStyle/>
                    <a:p>
                      <a:r>
                        <a:rPr lang="en-US" dirty="0"/>
                        <a:t>50 and Above</a:t>
                      </a:r>
                    </a:p>
                  </a:txBody>
                  <a:tcPr/>
                </a:tc>
                <a:tc>
                  <a:txBody>
                    <a:bodyPr/>
                    <a:lstStyle/>
                    <a:p>
                      <a:r>
                        <a:rPr lang="en-US" dirty="0"/>
                        <a:t>40 and Below </a:t>
                      </a:r>
                    </a:p>
                  </a:txBody>
                  <a:tcPr/>
                </a:tc>
                <a:extLst>
                  <a:ext uri="{0D108BD9-81ED-4DB2-BD59-A6C34878D82A}">
                    <a16:rowId xmlns:a16="http://schemas.microsoft.com/office/drawing/2014/main" val="1361197679"/>
                  </a:ext>
                </a:extLst>
              </a:tr>
              <a:tr h="1196557">
                <a:tc>
                  <a:txBody>
                    <a:bodyPr/>
                    <a:lstStyle/>
                    <a:p>
                      <a:r>
                        <a:rPr lang="en-US" dirty="0"/>
                        <a:t>Moral Majority: we need to take control of the culture to stop the erosion. Need to halt ____.</a:t>
                      </a:r>
                    </a:p>
                  </a:txBody>
                  <a:tcPr/>
                </a:tc>
                <a:tc>
                  <a:txBody>
                    <a:bodyPr/>
                    <a:lstStyle/>
                    <a:p>
                      <a:r>
                        <a:rPr lang="en-US" dirty="0"/>
                        <a:t>We’re Christian minorities in a pluralistic society; we don’t take control but instead make the gospel credible to an unbelieving culture. Not what you HALT but what you HELP gives credibility. </a:t>
                      </a:r>
                    </a:p>
                  </a:txBody>
                  <a:tcPr/>
                </a:tc>
                <a:extLst>
                  <a:ext uri="{0D108BD9-81ED-4DB2-BD59-A6C34878D82A}">
                    <a16:rowId xmlns:a16="http://schemas.microsoft.com/office/drawing/2014/main" val="1813133352"/>
                  </a:ext>
                </a:extLst>
              </a:tr>
              <a:tr h="2050427">
                <a:tc>
                  <a:txBody>
                    <a:bodyPr/>
                    <a:lstStyle/>
                    <a:p>
                      <a:r>
                        <a:rPr lang="en-US" dirty="0"/>
                        <a:t>Abortion</a:t>
                      </a:r>
                    </a:p>
                    <a:p>
                      <a:r>
                        <a:rPr lang="en-US" dirty="0"/>
                        <a:t>Homosexual agenda</a:t>
                      </a:r>
                    </a:p>
                    <a:p>
                      <a:r>
                        <a:rPr lang="en-US" dirty="0"/>
                        <a:t>Pornography</a:t>
                      </a:r>
                    </a:p>
                    <a:p>
                      <a:r>
                        <a:rPr lang="en-US" dirty="0"/>
                        <a:t>Illegal drugs</a:t>
                      </a:r>
                    </a:p>
                    <a:p>
                      <a:r>
                        <a:rPr lang="en-US" dirty="0"/>
                        <a:t>Gambling</a:t>
                      </a:r>
                    </a:p>
                    <a:p>
                      <a:r>
                        <a:rPr lang="en-US" dirty="0"/>
                        <a:t>Tree huggers= liberal agenda</a:t>
                      </a:r>
                    </a:p>
                    <a:p>
                      <a:r>
                        <a:rPr lang="en-US" dirty="0"/>
                        <a:t>Illegal immigration </a:t>
                      </a:r>
                    </a:p>
                  </a:txBody>
                  <a:tcPr/>
                </a:tc>
                <a:tc>
                  <a:txBody>
                    <a:bodyPr/>
                    <a:lstStyle/>
                    <a:p>
                      <a:r>
                        <a:rPr lang="en-US" dirty="0"/>
                        <a:t>AIDS care &amp; missional conversations</a:t>
                      </a:r>
                    </a:p>
                    <a:p>
                      <a:r>
                        <a:rPr lang="en-US" dirty="0"/>
                        <a:t>Sexual trafficking and addiction</a:t>
                      </a:r>
                    </a:p>
                    <a:p>
                      <a:r>
                        <a:rPr lang="en-US" dirty="0"/>
                        <a:t>Opioid crisis</a:t>
                      </a:r>
                    </a:p>
                    <a:p>
                      <a:r>
                        <a:rPr lang="en-US" dirty="0"/>
                        <a:t>Gaming addiction</a:t>
                      </a:r>
                    </a:p>
                    <a:p>
                      <a:r>
                        <a:rPr lang="en-US" dirty="0"/>
                        <a:t>Creation care</a:t>
                      </a:r>
                    </a:p>
                    <a:p>
                      <a:r>
                        <a:rPr lang="en-US" dirty="0"/>
                        <a:t>Refugee care</a:t>
                      </a:r>
                    </a:p>
                    <a:p>
                      <a:r>
                        <a:rPr lang="en-US" sz="2400" b="1" dirty="0"/>
                        <a:t>racial fairness is # 1 social issue</a:t>
                      </a:r>
                    </a:p>
                  </a:txBody>
                  <a:tcPr/>
                </a:tc>
                <a:extLst>
                  <a:ext uri="{0D108BD9-81ED-4DB2-BD59-A6C34878D82A}">
                    <a16:rowId xmlns:a16="http://schemas.microsoft.com/office/drawing/2014/main" val="2957724787"/>
                  </a:ext>
                </a:extLst>
              </a:tr>
              <a:tr h="920428">
                <a:tc>
                  <a:txBody>
                    <a:bodyPr/>
                    <a:lstStyle/>
                    <a:p>
                      <a:r>
                        <a:rPr lang="en-US" dirty="0"/>
                        <a:t>Defining experience: preparing for atom bomb attack;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Defining experience: preparing for an Active shooter;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adults may not remember Vietnam War or 9/11</a:t>
                      </a:r>
                    </a:p>
                    <a:p>
                      <a:endParaRPr lang="en-US" dirty="0"/>
                    </a:p>
                  </a:txBody>
                  <a:tcPr/>
                </a:tc>
                <a:extLst>
                  <a:ext uri="{0D108BD9-81ED-4DB2-BD59-A6C34878D82A}">
                    <a16:rowId xmlns:a16="http://schemas.microsoft.com/office/drawing/2014/main" val="2204710968"/>
                  </a:ext>
                </a:extLst>
              </a:tr>
              <a:tr h="37328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37908380"/>
                  </a:ext>
                </a:extLst>
              </a:tr>
            </a:tbl>
          </a:graphicData>
        </a:graphic>
      </p:graphicFrame>
    </p:spTree>
    <p:extLst>
      <p:ext uri="{BB962C8B-B14F-4D97-AF65-F5344CB8AC3E}">
        <p14:creationId xmlns:p14="http://schemas.microsoft.com/office/powerpoint/2010/main" val="1418852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1"/>
            <a:ext cx="9601200" cy="871538"/>
          </a:xfrm>
        </p:spPr>
        <p:txBody>
          <a:bodyPr>
            <a:normAutofit/>
          </a:bodyPr>
          <a:lstStyle/>
          <a:p>
            <a:pPr algn="ctr"/>
            <a:r>
              <a:rPr lang="en-US" dirty="0"/>
              <a:t>The New Testament Context</a:t>
            </a:r>
          </a:p>
        </p:txBody>
      </p:sp>
      <p:sp>
        <p:nvSpPr>
          <p:cNvPr id="3" name="TextBox 2">
            <a:extLst>
              <a:ext uri="{FF2B5EF4-FFF2-40B4-BE49-F238E27FC236}">
                <a16:creationId xmlns:a16="http://schemas.microsoft.com/office/drawing/2014/main" id="{32A510A8-E1D6-CB4E-A959-3D0BF157297A}"/>
              </a:ext>
            </a:extLst>
          </p:cNvPr>
          <p:cNvSpPr txBox="1"/>
          <p:nvPr/>
        </p:nvSpPr>
        <p:spPr>
          <a:xfrm>
            <a:off x="1371600" y="1557339"/>
            <a:ext cx="9043988" cy="3046988"/>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Jesus Came Into a Similarly Divided Culture </a:t>
            </a:r>
          </a:p>
          <a:p>
            <a:pPr marL="342900" indent="-342900">
              <a:buFont typeface="Arial" panose="020B0604020202020204" pitchFamily="34" charset="0"/>
              <a:buChar char="•"/>
            </a:pPr>
            <a:r>
              <a:rPr lang="en-US" sz="2400" dirty="0"/>
              <a:t>His disciples: Zealots vs tax collector (one who wanted to overthrow Rome vs. a collaborator with Roman occupiers)</a:t>
            </a:r>
          </a:p>
          <a:p>
            <a:pPr marL="342900" indent="-342900">
              <a:buFont typeface="Arial" panose="020B0604020202020204" pitchFamily="34" charset="0"/>
              <a:buChar char="•"/>
            </a:pPr>
            <a:r>
              <a:rPr lang="en-US" sz="2400" dirty="0"/>
              <a:t>Jews vs. Gentiles</a:t>
            </a:r>
          </a:p>
          <a:p>
            <a:pPr marL="342900" indent="-342900">
              <a:buFont typeface="Arial" panose="020B0604020202020204" pitchFamily="34" charset="0"/>
              <a:buChar char="•"/>
            </a:pPr>
            <a:r>
              <a:rPr lang="en-US" sz="2400" dirty="0"/>
              <a:t>Jews vs. Samaritans</a:t>
            </a:r>
          </a:p>
          <a:p>
            <a:pPr marL="342900" indent="-342900">
              <a:buFont typeface="Arial" panose="020B0604020202020204" pitchFamily="34" charset="0"/>
              <a:buChar char="•"/>
            </a:pPr>
            <a:r>
              <a:rPr lang="en-US" sz="2400" dirty="0"/>
              <a:t>Acts 6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16348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14450" y="509607"/>
            <a:ext cx="9601200" cy="871538"/>
          </a:xfrm>
        </p:spPr>
        <p:txBody>
          <a:bodyPr>
            <a:normAutofit/>
          </a:bodyPr>
          <a:lstStyle/>
          <a:p>
            <a:pPr algn="ctr"/>
            <a:r>
              <a:rPr lang="en-US" dirty="0"/>
              <a:t>Case Study of Cultural Division: Acts 6</a:t>
            </a:r>
          </a:p>
        </p:txBody>
      </p:sp>
      <p:sp>
        <p:nvSpPr>
          <p:cNvPr id="3" name="TextBox 2">
            <a:extLst>
              <a:ext uri="{FF2B5EF4-FFF2-40B4-BE49-F238E27FC236}">
                <a16:creationId xmlns:a16="http://schemas.microsoft.com/office/drawing/2014/main" id="{32A510A8-E1D6-CB4E-A959-3D0BF157297A}"/>
              </a:ext>
            </a:extLst>
          </p:cNvPr>
          <p:cNvSpPr txBox="1"/>
          <p:nvPr/>
        </p:nvSpPr>
        <p:spPr>
          <a:xfrm>
            <a:off x="842963" y="2025643"/>
            <a:ext cx="7172325" cy="3416320"/>
          </a:xfrm>
          <a:prstGeom prst="rect">
            <a:avLst/>
          </a:prstGeom>
          <a:noFill/>
        </p:spPr>
        <p:txBody>
          <a:bodyPr wrap="square" rtlCol="0">
            <a:spAutoFit/>
          </a:bodyPr>
          <a:lstStyle/>
          <a:p>
            <a:r>
              <a:rPr lang="en-US" dirty="0"/>
              <a:t>This proposal pleased the whole group. They chose Stephen, a man full of faith and of the Holy Spirit; also Philip, Procorus, Nicanor, Timon, Parmenas, and Nicolas from Antioch, a convert to Judaism. </a:t>
            </a:r>
            <a:r>
              <a:rPr lang="en-US" b="1" baseline="30000" dirty="0"/>
              <a:t> </a:t>
            </a:r>
            <a:r>
              <a:rPr lang="en-US" dirty="0"/>
              <a:t>They presented these men to the apostles, who prayed and laid their hands on them.</a:t>
            </a:r>
          </a:p>
          <a:p>
            <a:endParaRPr lang="en-US" dirty="0"/>
          </a:p>
          <a:p>
            <a:r>
              <a:rPr lang="en-US" dirty="0"/>
              <a:t>So the word of God spread. The number of disciples in Jerusalem increased rapidly, and a large number of priests became obedient to the faith.</a:t>
            </a:r>
          </a:p>
          <a:p>
            <a:endParaRPr lang="en-US" dirty="0"/>
          </a:p>
          <a:p>
            <a:endParaRPr lang="en-US" dirty="0"/>
          </a:p>
          <a:p>
            <a:endParaRPr lang="en-US" dirty="0"/>
          </a:p>
        </p:txBody>
      </p:sp>
      <p:pic>
        <p:nvPicPr>
          <p:cNvPr id="6" name="Picture 5">
            <a:extLst>
              <a:ext uri="{FF2B5EF4-FFF2-40B4-BE49-F238E27FC236}">
                <a16:creationId xmlns:a16="http://schemas.microsoft.com/office/drawing/2014/main" id="{3E0FC106-4127-6942-9B40-A6F1C26ED2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15288" y="1830360"/>
            <a:ext cx="3631882" cy="4539853"/>
          </a:xfrm>
          <a:prstGeom prst="rect">
            <a:avLst/>
          </a:prstGeom>
        </p:spPr>
      </p:pic>
      <p:sp>
        <p:nvSpPr>
          <p:cNvPr id="7" name="TextBox 6">
            <a:extLst>
              <a:ext uri="{FF2B5EF4-FFF2-40B4-BE49-F238E27FC236}">
                <a16:creationId xmlns:a16="http://schemas.microsoft.com/office/drawing/2014/main" id="{7B2851C3-4340-704B-9509-218EB998C539}"/>
              </a:ext>
            </a:extLst>
          </p:cNvPr>
          <p:cNvSpPr txBox="1"/>
          <p:nvPr/>
        </p:nvSpPr>
        <p:spPr>
          <a:xfrm>
            <a:off x="1014413" y="1185863"/>
            <a:ext cx="10913745" cy="646331"/>
          </a:xfrm>
          <a:prstGeom prst="rect">
            <a:avLst/>
          </a:prstGeom>
          <a:noFill/>
        </p:spPr>
        <p:txBody>
          <a:bodyPr wrap="square" rtlCol="0">
            <a:spAutoFit/>
          </a:bodyPr>
          <a:lstStyle/>
          <a:p>
            <a:r>
              <a:rPr lang="en-US" dirty="0"/>
              <a:t>In those days when the number of disciples was increasing, the Hellenistic Jews</a:t>
            </a:r>
            <a:r>
              <a:rPr lang="en-US" baseline="30000" dirty="0"/>
              <a:t> </a:t>
            </a:r>
            <a:r>
              <a:rPr lang="en-US" dirty="0"/>
              <a:t>among them complained against the Hebraic Jews because their widows were being overlooked in the daily distribution of food…</a:t>
            </a:r>
          </a:p>
        </p:txBody>
      </p:sp>
      <p:sp>
        <p:nvSpPr>
          <p:cNvPr id="4" name="TextBox 3">
            <a:extLst>
              <a:ext uri="{FF2B5EF4-FFF2-40B4-BE49-F238E27FC236}">
                <a16:creationId xmlns:a16="http://schemas.microsoft.com/office/drawing/2014/main" id="{B44B7141-6D3A-4249-AA90-5D2D09F0529F}"/>
              </a:ext>
            </a:extLst>
          </p:cNvPr>
          <p:cNvSpPr txBox="1"/>
          <p:nvPr/>
        </p:nvSpPr>
        <p:spPr>
          <a:xfrm>
            <a:off x="9523578" y="6497479"/>
            <a:ext cx="1796952" cy="246221"/>
          </a:xfrm>
          <a:prstGeom prst="rect">
            <a:avLst/>
          </a:prstGeom>
          <a:noFill/>
        </p:spPr>
        <p:txBody>
          <a:bodyPr wrap="square" rtlCol="0">
            <a:spAutoFit/>
          </a:bodyPr>
          <a:lstStyle/>
          <a:p>
            <a:r>
              <a:rPr lang="en-US" sz="1000" dirty="0"/>
              <a:t>Image: Twitter, Freedom Rd </a:t>
            </a:r>
          </a:p>
        </p:txBody>
      </p:sp>
    </p:spTree>
    <p:extLst>
      <p:ext uri="{BB962C8B-B14F-4D97-AF65-F5344CB8AC3E}">
        <p14:creationId xmlns:p14="http://schemas.microsoft.com/office/powerpoint/2010/main" val="226738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2B5D8-488F-3B49-8744-2BCE2D0BF525}"/>
              </a:ext>
            </a:extLst>
          </p:cNvPr>
          <p:cNvSpPr/>
          <p:nvPr/>
        </p:nvSpPr>
        <p:spPr>
          <a:xfrm>
            <a:off x="4417454" y="5898524"/>
            <a:ext cx="3193960" cy="8113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84479" y="389501"/>
            <a:ext cx="8017098" cy="949902"/>
          </a:xfrm>
        </p:spPr>
        <p:txBody>
          <a:bodyPr>
            <a:normAutofit fontScale="90000"/>
          </a:bodyPr>
          <a:lstStyle/>
          <a:p>
            <a:pPr algn="ctr"/>
            <a:r>
              <a:rPr lang="en-US" sz="3600" dirty="0"/>
              <a:t>Biblical Discernment: </a:t>
            </a:r>
            <a:br>
              <a:rPr lang="en-US" sz="3100" dirty="0"/>
            </a:br>
            <a:r>
              <a:rPr lang="en-US" sz="3100" dirty="0"/>
              <a:t>Contemporary Issues &amp; the Gospel</a:t>
            </a:r>
            <a:br>
              <a:rPr lang="en-US" dirty="0"/>
            </a:br>
            <a:endParaRPr lang="en-US" dirty="0"/>
          </a:p>
        </p:txBody>
      </p:sp>
      <p:sp>
        <p:nvSpPr>
          <p:cNvPr id="3" name="TextBox 2">
            <a:extLst>
              <a:ext uri="{FF2B5EF4-FFF2-40B4-BE49-F238E27FC236}">
                <a16:creationId xmlns:a16="http://schemas.microsoft.com/office/drawing/2014/main" id="{6E7904AA-3BA7-2A47-9C58-8295DF75EEF9}"/>
              </a:ext>
            </a:extLst>
          </p:cNvPr>
          <p:cNvSpPr txBox="1"/>
          <p:nvPr/>
        </p:nvSpPr>
        <p:spPr>
          <a:xfrm>
            <a:off x="893948" y="1339403"/>
            <a:ext cx="7976316" cy="270843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sz="2000" b="1" dirty="0"/>
              <a:t>John 17:15 </a:t>
            </a:r>
            <a:r>
              <a:rPr lang="en-US" sz="2000" dirty="0"/>
              <a:t>“My prayer is not that you take them out of the world but that you protect them from the evil one. ” </a:t>
            </a:r>
          </a:p>
          <a:p>
            <a:pPr marL="342900" indent="-342900">
              <a:spcBef>
                <a:spcPts val="600"/>
              </a:spcBef>
              <a:buFont typeface="Arial" panose="020B0604020202020204" pitchFamily="34" charset="0"/>
              <a:buChar char="•"/>
            </a:pPr>
            <a:r>
              <a:rPr lang="en-US" sz="2000" b="1" dirty="0"/>
              <a:t>Rom. 12:2 </a:t>
            </a:r>
            <a:r>
              <a:rPr lang="en-US" sz="2000" dirty="0"/>
              <a:t>“Do not conform to the pattern of this world, but be transformed by the renewing of your mind. ”</a:t>
            </a:r>
          </a:p>
          <a:p>
            <a:pPr marL="342900" indent="-342900">
              <a:spcBef>
                <a:spcPts val="600"/>
              </a:spcBef>
              <a:buFont typeface="Arial" panose="020B0604020202020204" pitchFamily="34" charset="0"/>
              <a:buChar char="•"/>
            </a:pPr>
            <a:r>
              <a:rPr lang="en-US" sz="2000" b="1" dirty="0"/>
              <a:t>1 Pet 3:15  </a:t>
            </a:r>
            <a:r>
              <a:rPr lang="en-US" sz="2000" dirty="0"/>
              <a:t>“But in your hearts revere Christ as Lord. Always be prepared to give an answer to everyone who asks you to give the reason for the hope that you have. But do this with gentleness and respect..”</a:t>
            </a:r>
          </a:p>
        </p:txBody>
      </p:sp>
      <p:pic>
        <p:nvPicPr>
          <p:cNvPr id="7" name="Picture 6">
            <a:extLst>
              <a:ext uri="{FF2B5EF4-FFF2-40B4-BE49-F238E27FC236}">
                <a16:creationId xmlns:a16="http://schemas.microsoft.com/office/drawing/2014/main" id="{4526D387-F8BD-7844-AF02-8705394328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8768351" y="487513"/>
            <a:ext cx="3760659" cy="3086637"/>
          </a:xfrm>
          <a:prstGeom prst="rect">
            <a:avLst/>
          </a:prstGeom>
        </p:spPr>
      </p:pic>
      <p:sp>
        <p:nvSpPr>
          <p:cNvPr id="5" name="TextBox 4">
            <a:extLst>
              <a:ext uri="{FF2B5EF4-FFF2-40B4-BE49-F238E27FC236}">
                <a16:creationId xmlns:a16="http://schemas.microsoft.com/office/drawing/2014/main" id="{381D8E2C-7184-ED4E-B187-D9404C9F8461}"/>
              </a:ext>
            </a:extLst>
          </p:cNvPr>
          <p:cNvSpPr txBox="1"/>
          <p:nvPr/>
        </p:nvSpPr>
        <p:spPr>
          <a:xfrm>
            <a:off x="893949" y="4336026"/>
            <a:ext cx="11298052" cy="2215991"/>
          </a:xfrm>
          <a:prstGeom prst="rect">
            <a:avLst/>
          </a:prstGeom>
          <a:noFill/>
        </p:spPr>
        <p:txBody>
          <a:bodyPr wrap="square" rtlCol="0">
            <a:spAutoFit/>
          </a:bodyPr>
          <a:lstStyle/>
          <a:p>
            <a:pPr marL="342900" indent="-342900">
              <a:buFont typeface="Wingdings" pitchFamily="2" charset="2"/>
              <a:buChar char="v"/>
            </a:pPr>
            <a:r>
              <a:rPr lang="en-US" sz="2400" dirty="0"/>
              <a:t>Importance of defining vocabulary: definitions are fluid and changing rapidly</a:t>
            </a:r>
          </a:p>
          <a:p>
            <a:pPr marL="342900" indent="-342900">
              <a:buFont typeface="Wingdings" pitchFamily="2" charset="2"/>
              <a:buChar char="v"/>
            </a:pPr>
            <a:endParaRPr lang="en-US" sz="2400" dirty="0"/>
          </a:p>
          <a:p>
            <a:pPr marL="342900" indent="-342900">
              <a:buFont typeface="Wingdings" pitchFamily="2" charset="2"/>
              <a:buChar char="v"/>
            </a:pPr>
            <a:r>
              <a:rPr lang="en-US" sz="2400" dirty="0"/>
              <a:t>“Ending racism” and “creating justice” mean different things to different people.</a:t>
            </a:r>
          </a:p>
          <a:p>
            <a:pPr marL="342900" indent="-342900">
              <a:buFont typeface="Wingdings" pitchFamily="2" charset="2"/>
              <a:buChar char="v"/>
            </a:pPr>
            <a:endParaRPr lang="en-US" sz="2400" dirty="0"/>
          </a:p>
          <a:p>
            <a:pPr marL="342900" indent="-342900">
              <a:buFont typeface="Wingdings" pitchFamily="2" charset="2"/>
              <a:buChar char="v"/>
            </a:pPr>
            <a:r>
              <a:rPr lang="en-US" sz="2400" dirty="0"/>
              <a:t>We need to think in Biblical categories: we recognize and reject evil anywhere.</a:t>
            </a:r>
          </a:p>
          <a:p>
            <a:endParaRPr lang="en-US" dirty="0"/>
          </a:p>
        </p:txBody>
      </p:sp>
    </p:spTree>
    <p:extLst>
      <p:ext uri="{BB962C8B-B14F-4D97-AF65-F5344CB8AC3E}">
        <p14:creationId xmlns:p14="http://schemas.microsoft.com/office/powerpoint/2010/main" val="280580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AA3B-6399-4347-9B46-D041ED96E750}"/>
              </a:ext>
            </a:extLst>
          </p:cNvPr>
          <p:cNvSpPr>
            <a:spLocks noGrp="1"/>
          </p:cNvSpPr>
          <p:nvPr>
            <p:ph type="title"/>
          </p:nvPr>
        </p:nvSpPr>
        <p:spPr>
          <a:xfrm>
            <a:off x="1371600" y="685800"/>
            <a:ext cx="9601200" cy="644236"/>
          </a:xfrm>
        </p:spPr>
        <p:txBody>
          <a:bodyPr>
            <a:normAutofit/>
          </a:bodyPr>
          <a:lstStyle/>
          <a:p>
            <a:r>
              <a:rPr lang="en-US" sz="4000" dirty="0"/>
              <a:t>Biblical Unity </a:t>
            </a:r>
          </a:p>
        </p:txBody>
      </p:sp>
      <p:sp>
        <p:nvSpPr>
          <p:cNvPr id="3" name="Content Placeholder 2">
            <a:extLst>
              <a:ext uri="{FF2B5EF4-FFF2-40B4-BE49-F238E27FC236}">
                <a16:creationId xmlns:a16="http://schemas.microsoft.com/office/drawing/2014/main" id="{095E2A3D-EE19-EB46-8CDA-D85107167AFC}"/>
              </a:ext>
            </a:extLst>
          </p:cNvPr>
          <p:cNvSpPr>
            <a:spLocks noGrp="1"/>
          </p:cNvSpPr>
          <p:nvPr>
            <p:ph idx="1"/>
          </p:nvPr>
        </p:nvSpPr>
        <p:spPr>
          <a:xfrm>
            <a:off x="1371600" y="1330037"/>
            <a:ext cx="9601200" cy="4537364"/>
          </a:xfrm>
        </p:spPr>
        <p:txBody>
          <a:bodyPr>
            <a:normAutofit/>
          </a:bodyPr>
          <a:lstStyle/>
          <a:p>
            <a:pPr marL="0" indent="0">
              <a:buNone/>
            </a:pPr>
            <a:r>
              <a:rPr lang="en-US" b="1" dirty="0"/>
              <a:t>Ps. 133</a:t>
            </a:r>
          </a:p>
          <a:p>
            <a:pPr marL="0" indent="0">
              <a:buNone/>
            </a:pPr>
            <a:r>
              <a:rPr lang="en-US" dirty="0"/>
              <a:t>How good and pleasant it is</a:t>
            </a:r>
            <a:br>
              <a:rPr lang="en-US" dirty="0"/>
            </a:br>
            <a:r>
              <a:rPr lang="en-US" dirty="0"/>
              <a:t>    when God’s people live together in unity!</a:t>
            </a:r>
          </a:p>
          <a:p>
            <a:pPr marL="0" indent="0">
              <a:buNone/>
            </a:pPr>
            <a:r>
              <a:rPr lang="en-US" b="1" baseline="30000" dirty="0"/>
              <a:t> </a:t>
            </a:r>
            <a:r>
              <a:rPr lang="en-US" dirty="0"/>
              <a:t>It is like precious oil poured on the head,</a:t>
            </a:r>
            <a:br>
              <a:rPr lang="en-US" dirty="0"/>
            </a:br>
            <a:r>
              <a:rPr lang="en-US" dirty="0"/>
              <a:t>    running down on the beard,</a:t>
            </a:r>
            <a:br>
              <a:rPr lang="en-US" dirty="0"/>
            </a:br>
            <a:r>
              <a:rPr lang="en-US" dirty="0"/>
              <a:t>running down on Aaron’s beard,</a:t>
            </a:r>
            <a:br>
              <a:rPr lang="en-US" dirty="0"/>
            </a:br>
            <a:r>
              <a:rPr lang="en-US" dirty="0"/>
              <a:t>    down on the collar of his robe.</a:t>
            </a:r>
            <a:br>
              <a:rPr lang="en-US" dirty="0"/>
            </a:br>
            <a:r>
              <a:rPr lang="en-US" b="1" baseline="30000" dirty="0"/>
              <a:t> </a:t>
            </a:r>
            <a:r>
              <a:rPr lang="en-US" dirty="0"/>
              <a:t>It is as if the dew of Hermon</a:t>
            </a:r>
            <a:br>
              <a:rPr lang="en-US" dirty="0"/>
            </a:br>
            <a:r>
              <a:rPr lang="en-US" dirty="0"/>
              <a:t>    were falling on Mount Zion.</a:t>
            </a:r>
            <a:br>
              <a:rPr lang="en-US" dirty="0"/>
            </a:br>
            <a:r>
              <a:rPr lang="en-US" dirty="0"/>
              <a:t>For there the </a:t>
            </a:r>
            <a:r>
              <a:rPr lang="en-US" cap="small" dirty="0"/>
              <a:t>Lord</a:t>
            </a:r>
            <a:r>
              <a:rPr lang="en-US" dirty="0"/>
              <a:t> bestows his blessing,</a:t>
            </a:r>
            <a:br>
              <a:rPr lang="en-US" dirty="0"/>
            </a:br>
            <a:r>
              <a:rPr lang="en-US" dirty="0"/>
              <a:t>    even life forevermore.</a:t>
            </a:r>
          </a:p>
          <a:p>
            <a:endParaRPr lang="en-US" dirty="0"/>
          </a:p>
        </p:txBody>
      </p:sp>
      <p:pic>
        <p:nvPicPr>
          <p:cNvPr id="7" name="Picture 6">
            <a:extLst>
              <a:ext uri="{FF2B5EF4-FFF2-40B4-BE49-F238E27FC236}">
                <a16:creationId xmlns:a16="http://schemas.microsoft.com/office/drawing/2014/main" id="{CFFE3840-DB5F-3746-A5A8-7BC51B9FB371}"/>
              </a:ext>
            </a:extLst>
          </p:cNvPr>
          <p:cNvPicPr>
            <a:picLocks noChangeAspect="1"/>
          </p:cNvPicPr>
          <p:nvPr/>
        </p:nvPicPr>
        <p:blipFill>
          <a:blip r:embed="rId2"/>
          <a:stretch>
            <a:fillRect/>
          </a:stretch>
        </p:blipFill>
        <p:spPr>
          <a:xfrm>
            <a:off x="6062419" y="2537138"/>
            <a:ext cx="5761281" cy="2669862"/>
          </a:xfrm>
          <a:prstGeom prst="rect">
            <a:avLst/>
          </a:prstGeom>
        </p:spPr>
      </p:pic>
    </p:spTree>
    <p:extLst>
      <p:ext uri="{BB962C8B-B14F-4D97-AF65-F5344CB8AC3E}">
        <p14:creationId xmlns:p14="http://schemas.microsoft.com/office/powerpoint/2010/main" val="205821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877875" y="1706389"/>
            <a:ext cx="3333517" cy="3908762"/>
          </a:xfrm>
          <a:prstGeom prst="rect">
            <a:avLst/>
          </a:prstGeom>
          <a:noFill/>
        </p:spPr>
        <p:txBody>
          <a:bodyPr wrap="square" rtlCol="0">
            <a:spAutoFit/>
          </a:bodyPr>
          <a:lstStyle/>
          <a:p>
            <a:r>
              <a:rPr lang="en-US" sz="2400" b="1" dirty="0"/>
              <a:t>Current Hot-Button Issues</a:t>
            </a:r>
          </a:p>
          <a:p>
            <a:pPr marL="342900" indent="-342900">
              <a:buFont typeface="Arial" panose="020B0604020202020204" pitchFamily="34" charset="0"/>
              <a:buChar char="•"/>
            </a:pPr>
            <a:r>
              <a:rPr lang="en-US" sz="2000" dirty="0"/>
              <a:t>Christian Nationalism</a:t>
            </a:r>
          </a:p>
          <a:p>
            <a:pPr marL="342900" indent="-342900">
              <a:buFont typeface="Arial" panose="020B0604020202020204" pitchFamily="34" charset="0"/>
              <a:buChar char="•"/>
            </a:pPr>
            <a:r>
              <a:rPr lang="en-US" sz="2000" dirty="0"/>
              <a:t>Critical Race Theory</a:t>
            </a:r>
          </a:p>
          <a:p>
            <a:pPr marL="342900" indent="-342900">
              <a:buFont typeface="Arial" panose="020B0604020202020204" pitchFamily="34" charset="0"/>
              <a:buChar char="•"/>
            </a:pPr>
            <a:r>
              <a:rPr lang="en-US" sz="2000" dirty="0"/>
              <a:t>Black Lives Matter </a:t>
            </a:r>
          </a:p>
          <a:p>
            <a:pPr marL="342900" indent="-342900">
              <a:buFont typeface="Arial" panose="020B0604020202020204" pitchFamily="34" charset="0"/>
              <a:buChar char="•"/>
            </a:pPr>
            <a:r>
              <a:rPr lang="en-US" sz="2000" dirty="0"/>
              <a:t>racial justice</a:t>
            </a:r>
          </a:p>
          <a:p>
            <a:pPr marL="342900" indent="-342900">
              <a:buFont typeface="Arial" panose="020B0604020202020204" pitchFamily="34" charset="0"/>
              <a:buChar char="•"/>
            </a:pPr>
            <a:r>
              <a:rPr lang="en-US" sz="2000" dirty="0"/>
              <a:t>immigration </a:t>
            </a:r>
          </a:p>
          <a:p>
            <a:pPr marL="342900" indent="-342900">
              <a:buFont typeface="Arial" panose="020B0604020202020204" pitchFamily="34" charset="0"/>
              <a:buChar char="•"/>
            </a:pPr>
            <a:r>
              <a:rPr lang="en-US" sz="2000" dirty="0"/>
              <a:t>systemic racism </a:t>
            </a:r>
          </a:p>
          <a:p>
            <a:pPr marL="342900" indent="-342900">
              <a:buFont typeface="Arial" panose="020B0604020202020204" pitchFamily="34" charset="0"/>
              <a:buChar char="•"/>
            </a:pPr>
            <a:r>
              <a:rPr lang="en-US" sz="2000" dirty="0"/>
              <a:t>social justice </a:t>
            </a:r>
          </a:p>
          <a:p>
            <a:pPr marL="342900" indent="-342900">
              <a:buFont typeface="Arial" panose="020B0604020202020204" pitchFamily="34" charset="0"/>
              <a:buChar char="•"/>
            </a:pPr>
            <a:r>
              <a:rPr lang="en-US" sz="2000" dirty="0"/>
              <a:t>White supremacy</a:t>
            </a:r>
          </a:p>
          <a:p>
            <a:pPr marL="342900" indent="-342900">
              <a:buFont typeface="Arial" panose="020B0604020202020204" pitchFamily="34" charset="0"/>
              <a:buChar char="•"/>
            </a:pPr>
            <a:r>
              <a:rPr lang="en-US" sz="2000" dirty="0"/>
              <a:t>White privilege </a:t>
            </a:r>
          </a:p>
          <a:p>
            <a:pPr marL="342900" indent="-342900">
              <a:buFont typeface="Arial" panose="020B0604020202020204" pitchFamily="34" charset="0"/>
              <a:buChar char="•"/>
            </a:pPr>
            <a:r>
              <a:rPr lang="en-US" sz="2000" dirty="0"/>
              <a:t>intersectionality 	</a:t>
            </a:r>
          </a:p>
        </p:txBody>
      </p:sp>
      <p:sp>
        <p:nvSpPr>
          <p:cNvPr id="4" name="Oval 3">
            <a:extLst>
              <a:ext uri="{FF2B5EF4-FFF2-40B4-BE49-F238E27FC236}">
                <a16:creationId xmlns:a16="http://schemas.microsoft.com/office/drawing/2014/main" id="{2C97E7CE-7CDC-3C4F-9DCE-DA156871BE95}"/>
              </a:ext>
            </a:extLst>
          </p:cNvPr>
          <p:cNvSpPr/>
          <p:nvPr/>
        </p:nvSpPr>
        <p:spPr>
          <a:xfrm>
            <a:off x="4472209" y="1214105"/>
            <a:ext cx="3735658" cy="3459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9DDDAFC-3D75-4F4F-82D0-F0B98E6A42A4}"/>
              </a:ext>
            </a:extLst>
          </p:cNvPr>
          <p:cNvSpPr/>
          <p:nvPr/>
        </p:nvSpPr>
        <p:spPr>
          <a:xfrm>
            <a:off x="6340038" y="1197711"/>
            <a:ext cx="3735658" cy="3445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C6C0DF3-2CCD-1748-BBCE-90781D9F0812}"/>
              </a:ext>
            </a:extLst>
          </p:cNvPr>
          <p:cNvSpPr txBox="1"/>
          <p:nvPr/>
        </p:nvSpPr>
        <p:spPr>
          <a:xfrm>
            <a:off x="1460811" y="526942"/>
            <a:ext cx="10013794" cy="646331"/>
          </a:xfrm>
          <a:prstGeom prst="rect">
            <a:avLst/>
          </a:prstGeom>
          <a:noFill/>
        </p:spPr>
        <p:txBody>
          <a:bodyPr wrap="square" rtlCol="0">
            <a:spAutoFit/>
          </a:bodyPr>
          <a:lstStyle/>
          <a:p>
            <a:r>
              <a:rPr lang="en-US" sz="3600" dirty="0"/>
              <a:t>A Biblical Worldview vs. a Secular Worldview</a:t>
            </a:r>
          </a:p>
        </p:txBody>
      </p:sp>
      <p:sp>
        <p:nvSpPr>
          <p:cNvPr id="8" name="TextBox 7">
            <a:extLst>
              <a:ext uri="{FF2B5EF4-FFF2-40B4-BE49-F238E27FC236}">
                <a16:creationId xmlns:a16="http://schemas.microsoft.com/office/drawing/2014/main" id="{D1D1C063-8095-8444-BAAA-4A9948AF3065}"/>
              </a:ext>
            </a:extLst>
          </p:cNvPr>
          <p:cNvSpPr txBox="1"/>
          <p:nvPr/>
        </p:nvSpPr>
        <p:spPr>
          <a:xfrm>
            <a:off x="5344222" y="4814196"/>
            <a:ext cx="1655955" cy="369332"/>
          </a:xfrm>
          <a:prstGeom prst="rect">
            <a:avLst/>
          </a:prstGeom>
          <a:noFill/>
        </p:spPr>
        <p:txBody>
          <a:bodyPr wrap="square" rtlCol="0">
            <a:spAutoFit/>
          </a:bodyPr>
          <a:lstStyle/>
          <a:p>
            <a:r>
              <a:rPr lang="en-US" dirty="0"/>
              <a:t>God’s Word</a:t>
            </a:r>
          </a:p>
        </p:txBody>
      </p:sp>
      <p:sp>
        <p:nvSpPr>
          <p:cNvPr id="9" name="TextBox 8">
            <a:extLst>
              <a:ext uri="{FF2B5EF4-FFF2-40B4-BE49-F238E27FC236}">
                <a16:creationId xmlns:a16="http://schemas.microsoft.com/office/drawing/2014/main" id="{36C54366-4196-3E4F-80C0-92FF83ECFA30}"/>
              </a:ext>
            </a:extLst>
          </p:cNvPr>
          <p:cNvSpPr txBox="1"/>
          <p:nvPr/>
        </p:nvSpPr>
        <p:spPr>
          <a:xfrm>
            <a:off x="7477462" y="4827792"/>
            <a:ext cx="2598234" cy="369332"/>
          </a:xfrm>
          <a:prstGeom prst="rect">
            <a:avLst/>
          </a:prstGeom>
          <a:noFill/>
        </p:spPr>
        <p:txBody>
          <a:bodyPr wrap="square" rtlCol="0">
            <a:spAutoFit/>
          </a:bodyPr>
          <a:lstStyle/>
          <a:p>
            <a:r>
              <a:rPr lang="en-US" dirty="0"/>
              <a:t>Secular humanism</a:t>
            </a:r>
          </a:p>
        </p:txBody>
      </p:sp>
      <p:sp>
        <p:nvSpPr>
          <p:cNvPr id="10" name="TextBox 9">
            <a:extLst>
              <a:ext uri="{FF2B5EF4-FFF2-40B4-BE49-F238E27FC236}">
                <a16:creationId xmlns:a16="http://schemas.microsoft.com/office/drawing/2014/main" id="{8B78AF69-658B-154C-BF52-4C1617A2D5DF}"/>
              </a:ext>
            </a:extLst>
          </p:cNvPr>
          <p:cNvSpPr txBox="1"/>
          <p:nvPr/>
        </p:nvSpPr>
        <p:spPr>
          <a:xfrm>
            <a:off x="6465207" y="2205415"/>
            <a:ext cx="1742660" cy="1200329"/>
          </a:xfrm>
          <a:prstGeom prst="rect">
            <a:avLst/>
          </a:prstGeom>
          <a:noFill/>
        </p:spPr>
        <p:txBody>
          <a:bodyPr wrap="square" rtlCol="0">
            <a:spAutoFit/>
          </a:bodyPr>
          <a:lstStyle/>
          <a:p>
            <a:r>
              <a:rPr lang="en-US" dirty="0"/>
              <a:t>All truth is God’s truth</a:t>
            </a:r>
          </a:p>
          <a:p>
            <a:endParaRPr lang="en-US" dirty="0"/>
          </a:p>
          <a:p>
            <a:r>
              <a:rPr lang="en-US" dirty="0"/>
              <a:t>common grace</a:t>
            </a:r>
          </a:p>
        </p:txBody>
      </p:sp>
    </p:spTree>
    <p:extLst>
      <p:ext uri="{BB962C8B-B14F-4D97-AF65-F5344CB8AC3E}">
        <p14:creationId xmlns:p14="http://schemas.microsoft.com/office/powerpoint/2010/main" val="436504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r>
              <a:rPr lang="en-US" dirty="0"/>
              <a:t>Is “Social Justice” Biblical? </a:t>
            </a: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266091" y="1446415"/>
            <a:ext cx="10356065" cy="3724096"/>
          </a:xfrm>
          <a:prstGeom prst="rect">
            <a:avLst/>
          </a:prstGeom>
          <a:noFill/>
        </p:spPr>
        <p:txBody>
          <a:bodyPr wrap="square" rtlCol="0">
            <a:spAutoFit/>
          </a:bodyPr>
          <a:lstStyle/>
          <a:p>
            <a:endParaRPr lang="en-US" sz="2000" dirty="0"/>
          </a:p>
          <a:p>
            <a:pPr marL="285750" indent="-285750">
              <a:buFont typeface="Arial" panose="020B0604020202020204" pitchFamily="34" charset="0"/>
              <a:buChar char="•"/>
            </a:pPr>
            <a:r>
              <a:rPr lang="en-US" sz="2400" dirty="0"/>
              <a:t>The term “social justice” is sometimes co-opted by Marxists.</a:t>
            </a:r>
          </a:p>
          <a:p>
            <a:pPr marL="285750" indent="-285750">
              <a:buFont typeface="Arial" panose="020B0604020202020204" pitchFamily="34" charset="0"/>
              <a:buChar char="•"/>
            </a:pPr>
            <a:r>
              <a:rPr lang="en-US" sz="2400" dirty="0"/>
              <a:t>It is a fluid concept right now.</a:t>
            </a:r>
          </a:p>
          <a:p>
            <a:pPr marL="285750" indent="-285750">
              <a:buFont typeface="Arial" panose="020B0604020202020204" pitchFamily="34" charset="0"/>
              <a:buChar char="•"/>
            </a:pPr>
            <a:r>
              <a:rPr lang="en-US" sz="2400" dirty="0"/>
              <a:t>Rejecting the concept outright robs Christians of the chance to become part of the conversation.</a:t>
            </a:r>
          </a:p>
          <a:p>
            <a:pPr marL="285750" indent="-285750">
              <a:buFont typeface="Arial" panose="020B0604020202020204" pitchFamily="34" charset="0"/>
              <a:buChar char="•"/>
            </a:pPr>
            <a:r>
              <a:rPr lang="en-US" sz="2400" dirty="0"/>
              <a:t>We can validate biblical principles of justice and help shape the way in which the cultural conversation develops.</a:t>
            </a:r>
          </a:p>
          <a:p>
            <a:endParaRPr lang="en-US" dirty="0"/>
          </a:p>
          <a:p>
            <a:endParaRPr lang="en-US" dirty="0"/>
          </a:p>
          <a:p>
            <a:r>
              <a:rPr lang="en-US" dirty="0"/>
              <a:t>Dr. Kelly Hamren, Liberty University</a:t>
            </a:r>
          </a:p>
          <a:p>
            <a:r>
              <a:rPr lang="en-US" dirty="0"/>
              <a:t>as quoted in </a:t>
            </a:r>
            <a:r>
              <a:rPr lang="en-US" i="1" dirty="0"/>
              <a:t>Christianity Today </a:t>
            </a:r>
            <a:r>
              <a:rPr lang="en-US" dirty="0"/>
              <a:t>article by Ed Stetzer </a:t>
            </a:r>
          </a:p>
        </p:txBody>
      </p:sp>
    </p:spTree>
    <p:extLst>
      <p:ext uri="{BB962C8B-B14F-4D97-AF65-F5344CB8AC3E}">
        <p14:creationId xmlns:p14="http://schemas.microsoft.com/office/powerpoint/2010/main" val="337394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r>
              <a:rPr lang="en-US" dirty="0"/>
              <a:t>Social Justice</a:t>
            </a: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266091" y="1446415"/>
            <a:ext cx="10356065" cy="3139321"/>
          </a:xfrm>
          <a:prstGeom prst="rect">
            <a:avLst/>
          </a:prstGeom>
          <a:noFill/>
        </p:spPr>
        <p:txBody>
          <a:bodyPr wrap="square" rtlCol="0">
            <a:spAutoFit/>
          </a:bodyPr>
          <a:lstStyle/>
          <a:p>
            <a:endParaRPr lang="en-US" sz="2400" dirty="0"/>
          </a:p>
          <a:p>
            <a:r>
              <a:rPr lang="en-US" sz="2400" dirty="0"/>
              <a:t>“Our ecclesial-historical amnesia is so acute, our Old Testament literacy so anemic, and our cultural intelligence so low, that we associate social justice with Karl Marx rather than the Prophet Isaiah…”</a:t>
            </a:r>
          </a:p>
          <a:p>
            <a:endParaRPr lang="en-US" sz="2400" dirty="0"/>
          </a:p>
          <a:p>
            <a:endParaRPr lang="en-US" sz="2400" dirty="0"/>
          </a:p>
          <a:p>
            <a:r>
              <a:rPr lang="en-US" dirty="0"/>
              <a:t>“The Church of Individualism” </a:t>
            </a:r>
          </a:p>
          <a:p>
            <a:r>
              <a:rPr lang="en-US" dirty="0"/>
              <a:t>Brad Edwards, mereorthodoxy.com </a:t>
            </a:r>
          </a:p>
          <a:p>
            <a:endParaRPr lang="en-US" dirty="0"/>
          </a:p>
        </p:txBody>
      </p:sp>
      <p:pic>
        <p:nvPicPr>
          <p:cNvPr id="5" name="Picture 4">
            <a:extLst>
              <a:ext uri="{FF2B5EF4-FFF2-40B4-BE49-F238E27FC236}">
                <a16:creationId xmlns:a16="http://schemas.microsoft.com/office/drawing/2014/main" id="{167A0EFB-83FB-084A-841C-92572CE418B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66992" y="2885090"/>
            <a:ext cx="3610305" cy="2711669"/>
          </a:xfrm>
          <a:prstGeom prst="rect">
            <a:avLst/>
          </a:prstGeom>
          <a:ln w="19050">
            <a:solidFill>
              <a:schemeClr val="tx1"/>
            </a:solidFill>
          </a:ln>
        </p:spPr>
      </p:pic>
    </p:spTree>
    <p:extLst>
      <p:ext uri="{BB962C8B-B14F-4D97-AF65-F5344CB8AC3E}">
        <p14:creationId xmlns:p14="http://schemas.microsoft.com/office/powerpoint/2010/main" val="1007748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18846" y="421106"/>
            <a:ext cx="9601200" cy="760615"/>
          </a:xfrm>
        </p:spPr>
        <p:txBody>
          <a:bodyPr>
            <a:normAutofit fontScale="90000"/>
          </a:bodyPr>
          <a:lstStyle/>
          <a:p>
            <a:pPr algn="ctr"/>
            <a:r>
              <a:rPr lang="en-US" dirty="0"/>
              <a:t>Biblical Justice: a Few Examples</a:t>
            </a: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266092" y="1871003"/>
            <a:ext cx="9706708" cy="369332"/>
          </a:xfrm>
          <a:prstGeom prst="rect">
            <a:avLst/>
          </a:prstGeom>
          <a:noFill/>
        </p:spPr>
        <p:txBody>
          <a:bodyPr wrap="square" rtlCol="0">
            <a:spAutoFit/>
          </a:bodyPr>
          <a:lstStyle/>
          <a:p>
            <a:r>
              <a:rPr lang="en-US" dirty="0"/>
              <a:t> </a:t>
            </a:r>
          </a:p>
        </p:txBody>
      </p:sp>
      <p:graphicFrame>
        <p:nvGraphicFramePr>
          <p:cNvPr id="5" name="Table 4">
            <a:extLst>
              <a:ext uri="{FF2B5EF4-FFF2-40B4-BE49-F238E27FC236}">
                <a16:creationId xmlns:a16="http://schemas.microsoft.com/office/drawing/2014/main" id="{E6ECD2E3-8619-034A-9BBB-0CEBF5601B02}"/>
              </a:ext>
            </a:extLst>
          </p:cNvPr>
          <p:cNvGraphicFramePr>
            <a:graphicFrameLocks noGrp="1"/>
          </p:cNvGraphicFramePr>
          <p:nvPr>
            <p:extLst>
              <p:ext uri="{D42A27DB-BD31-4B8C-83A1-F6EECF244321}">
                <p14:modId xmlns:p14="http://schemas.microsoft.com/office/powerpoint/2010/main" val="4223574662"/>
              </p:ext>
            </p:extLst>
          </p:nvPr>
        </p:nvGraphicFramePr>
        <p:xfrm>
          <a:off x="1737058" y="1547457"/>
          <a:ext cx="9235742" cy="3196688"/>
        </p:xfrm>
        <a:graphic>
          <a:graphicData uri="http://schemas.openxmlformats.org/drawingml/2006/table">
            <a:tbl>
              <a:tblPr firstRow="1" bandRow="1">
                <a:tableStyleId>{21E4AEA4-8DFA-4A89-87EB-49C32662AFE0}</a:tableStyleId>
              </a:tblPr>
              <a:tblGrid>
                <a:gridCol w="5612648">
                  <a:extLst>
                    <a:ext uri="{9D8B030D-6E8A-4147-A177-3AD203B41FA5}">
                      <a16:colId xmlns:a16="http://schemas.microsoft.com/office/drawing/2014/main" val="1529039599"/>
                    </a:ext>
                  </a:extLst>
                </a:gridCol>
                <a:gridCol w="3623094">
                  <a:extLst>
                    <a:ext uri="{9D8B030D-6E8A-4147-A177-3AD203B41FA5}">
                      <a16:colId xmlns:a16="http://schemas.microsoft.com/office/drawing/2014/main" val="1253522988"/>
                    </a:ext>
                  </a:extLst>
                </a:gridCol>
              </a:tblGrid>
              <a:tr h="504207">
                <a:tc>
                  <a:txBody>
                    <a:bodyPr/>
                    <a:lstStyle/>
                    <a:p>
                      <a:r>
                        <a:rPr lang="en-US" b="0" dirty="0">
                          <a:solidFill>
                            <a:schemeClr val="tx1"/>
                          </a:solidFill>
                        </a:rPr>
                        <a:t>“Do justice, love mercy, walk humbly with God”</a:t>
                      </a:r>
                    </a:p>
                  </a:txBody>
                  <a:tcPr>
                    <a:noFill/>
                  </a:tcPr>
                </a:tc>
                <a:tc>
                  <a:txBody>
                    <a:bodyPr/>
                    <a:lstStyle/>
                    <a:p>
                      <a:r>
                        <a:rPr lang="en-US" b="0" dirty="0">
                          <a:solidFill>
                            <a:schemeClr val="tx1"/>
                          </a:solidFill>
                        </a:rPr>
                        <a:t>Micah 6:8</a:t>
                      </a:r>
                      <a:endParaRPr lang="en-US" dirty="0"/>
                    </a:p>
                  </a:txBody>
                  <a:tcPr>
                    <a:noFill/>
                  </a:tcPr>
                </a:tc>
                <a:extLst>
                  <a:ext uri="{0D108BD9-81ED-4DB2-BD59-A6C34878D82A}">
                    <a16:rowId xmlns:a16="http://schemas.microsoft.com/office/drawing/2014/main" val="946820965"/>
                  </a:ext>
                </a:extLst>
              </a:tr>
              <a:tr h="417632">
                <a:tc>
                  <a:txBody>
                    <a:bodyPr/>
                    <a:lstStyle/>
                    <a:p>
                      <a:r>
                        <a:rPr lang="en-US" dirty="0"/>
                        <a:t>Laws of gleaning cared for the poor</a:t>
                      </a:r>
                    </a:p>
                  </a:txBody>
                  <a:tcPr/>
                </a:tc>
                <a:tc>
                  <a:txBody>
                    <a:bodyPr/>
                    <a:lstStyle/>
                    <a:p>
                      <a:r>
                        <a:rPr lang="en-US" dirty="0"/>
                        <a:t>Deut. 24:17-22</a:t>
                      </a:r>
                    </a:p>
                  </a:txBody>
                  <a:tcPr/>
                </a:tc>
                <a:extLst>
                  <a:ext uri="{0D108BD9-81ED-4DB2-BD59-A6C34878D82A}">
                    <a16:rowId xmlns:a16="http://schemas.microsoft.com/office/drawing/2014/main" val="1337882118"/>
                  </a:ext>
                </a:extLst>
              </a:tr>
              <a:tr h="0">
                <a:tc>
                  <a:txBody>
                    <a:bodyPr/>
                    <a:lstStyle/>
                    <a:p>
                      <a:r>
                        <a:rPr lang="en-US" dirty="0"/>
                        <a:t>”Same rules for foreigner as for the native born”</a:t>
                      </a:r>
                    </a:p>
                  </a:txBody>
                  <a:tcPr/>
                </a:tc>
                <a:tc>
                  <a:txBody>
                    <a:bodyPr/>
                    <a:lstStyle/>
                    <a:p>
                      <a:r>
                        <a:rPr lang="en-US" dirty="0"/>
                        <a:t>Lev. 24:22</a:t>
                      </a:r>
                    </a:p>
                  </a:txBody>
                  <a:tcPr/>
                </a:tc>
                <a:extLst>
                  <a:ext uri="{0D108BD9-81ED-4DB2-BD59-A6C34878D82A}">
                    <a16:rowId xmlns:a16="http://schemas.microsoft.com/office/drawing/2014/main" val="1402515221"/>
                  </a:ext>
                </a:extLst>
              </a:tr>
              <a:tr h="446049">
                <a:tc>
                  <a:txBody>
                    <a:bodyPr/>
                    <a:lstStyle/>
                    <a:p>
                      <a:r>
                        <a:rPr lang="en-US" dirty="0"/>
                        <a:t>No “unjust scales”</a:t>
                      </a:r>
                    </a:p>
                  </a:txBody>
                  <a:tcPr/>
                </a:tc>
                <a:tc>
                  <a:txBody>
                    <a:bodyPr/>
                    <a:lstStyle/>
                    <a:p>
                      <a:r>
                        <a:rPr lang="en-US" dirty="0"/>
                        <a:t>Amos 6:5-6</a:t>
                      </a:r>
                    </a:p>
                  </a:txBody>
                  <a:tcPr/>
                </a:tc>
                <a:extLst>
                  <a:ext uri="{0D108BD9-81ED-4DB2-BD59-A6C34878D82A}">
                    <a16:rowId xmlns:a16="http://schemas.microsoft.com/office/drawing/2014/main" val="849359525"/>
                  </a:ext>
                </a:extLst>
              </a:tr>
              <a:tr h="355407">
                <a:tc>
                  <a:txBody>
                    <a:bodyPr/>
                    <a:lstStyle/>
                    <a:p>
                      <a:r>
                        <a:rPr lang="en-US" dirty="0"/>
                        <a:t>Don’t show partiality </a:t>
                      </a:r>
                    </a:p>
                  </a:txBody>
                  <a:tcPr/>
                </a:tc>
                <a:tc>
                  <a:txBody>
                    <a:bodyPr/>
                    <a:lstStyle/>
                    <a:p>
                      <a:r>
                        <a:rPr lang="en-US" dirty="0"/>
                        <a:t>James 2</a:t>
                      </a:r>
                    </a:p>
                  </a:txBody>
                  <a:tcPr/>
                </a:tc>
                <a:extLst>
                  <a:ext uri="{0D108BD9-81ED-4DB2-BD59-A6C34878D82A}">
                    <a16:rowId xmlns:a16="http://schemas.microsoft.com/office/drawing/2014/main" val="1829220570"/>
                  </a:ext>
                </a:extLst>
              </a:tr>
              <a:tr h="331672">
                <a:tc>
                  <a:txBody>
                    <a:bodyPr/>
                    <a:lstStyle/>
                    <a:p>
                      <a:r>
                        <a:rPr lang="en-US" dirty="0"/>
                        <a:t>Concern for the powerless</a:t>
                      </a:r>
                    </a:p>
                  </a:txBody>
                  <a:tcPr/>
                </a:tc>
                <a:tc>
                  <a:txBody>
                    <a:bodyPr/>
                    <a:lstStyle/>
                    <a:p>
                      <a:r>
                        <a:rPr lang="en-US" dirty="0"/>
                        <a:t>Is. 1:17; Ps 41:1; Prov. 31:8-9</a:t>
                      </a:r>
                    </a:p>
                  </a:txBody>
                  <a:tcPr/>
                </a:tc>
                <a:extLst>
                  <a:ext uri="{0D108BD9-81ED-4DB2-BD59-A6C34878D82A}">
                    <a16:rowId xmlns:a16="http://schemas.microsoft.com/office/drawing/2014/main" val="2051407179"/>
                  </a:ext>
                </a:extLst>
              </a:tr>
              <a:tr h="331672">
                <a:tc>
                  <a:txBody>
                    <a:bodyPr/>
                    <a:lstStyle/>
                    <a:p>
                      <a:r>
                        <a:rPr lang="en-US" dirty="0"/>
                        <a:t>Care for foreigners, orphans, widows </a:t>
                      </a:r>
                    </a:p>
                  </a:txBody>
                  <a:tcPr/>
                </a:tc>
                <a:tc>
                  <a:txBody>
                    <a:bodyPr/>
                    <a:lstStyle/>
                    <a:p>
                      <a:r>
                        <a:rPr lang="en-US" dirty="0"/>
                        <a:t>Zech. 7:9-10; Jer. 22:3, Deut. 15:7</a:t>
                      </a:r>
                    </a:p>
                  </a:txBody>
                  <a:tcPr/>
                </a:tc>
                <a:extLst>
                  <a:ext uri="{0D108BD9-81ED-4DB2-BD59-A6C34878D82A}">
                    <a16:rowId xmlns:a16="http://schemas.microsoft.com/office/drawing/2014/main" val="182811339"/>
                  </a:ext>
                </a:extLst>
              </a:tr>
              <a:tr h="331672">
                <a:tc>
                  <a:txBody>
                    <a:bodyPr/>
                    <a:lstStyle/>
                    <a:p>
                      <a:r>
                        <a:rPr lang="en-US" dirty="0"/>
                        <a:t>Sanctity of human life in the womb</a:t>
                      </a:r>
                    </a:p>
                  </a:txBody>
                  <a:tcPr/>
                </a:tc>
                <a:tc>
                  <a:txBody>
                    <a:bodyPr/>
                    <a:lstStyle/>
                    <a:p>
                      <a:r>
                        <a:rPr lang="en-US" dirty="0"/>
                        <a:t>Ps. 139:13-16</a:t>
                      </a:r>
                    </a:p>
                  </a:txBody>
                  <a:tcPr/>
                </a:tc>
                <a:extLst>
                  <a:ext uri="{0D108BD9-81ED-4DB2-BD59-A6C34878D82A}">
                    <a16:rowId xmlns:a16="http://schemas.microsoft.com/office/drawing/2014/main" val="2821557202"/>
                  </a:ext>
                </a:extLst>
              </a:tr>
            </a:tbl>
          </a:graphicData>
        </a:graphic>
      </p:graphicFrame>
    </p:spTree>
    <p:extLst>
      <p:ext uri="{BB962C8B-B14F-4D97-AF65-F5344CB8AC3E}">
        <p14:creationId xmlns:p14="http://schemas.microsoft.com/office/powerpoint/2010/main" val="358155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371600" y="327335"/>
            <a:ext cx="9706708" cy="646331"/>
          </a:xfrm>
          <a:prstGeom prst="rect">
            <a:avLst/>
          </a:prstGeom>
          <a:noFill/>
        </p:spPr>
        <p:txBody>
          <a:bodyPr wrap="square" rtlCol="0">
            <a:spAutoFit/>
          </a:bodyPr>
          <a:lstStyle/>
          <a:p>
            <a:pPr algn="ctr"/>
            <a:r>
              <a:rPr lang="en-US" sz="3600" dirty="0"/>
              <a:t>What Does “White Supremacy” Mean?</a:t>
            </a:r>
          </a:p>
        </p:txBody>
      </p:sp>
      <p:graphicFrame>
        <p:nvGraphicFramePr>
          <p:cNvPr id="4" name="Table 3">
            <a:extLst>
              <a:ext uri="{FF2B5EF4-FFF2-40B4-BE49-F238E27FC236}">
                <a16:creationId xmlns:a16="http://schemas.microsoft.com/office/drawing/2014/main" id="{DB81BA61-C16E-D147-B2AF-1F0A1AF95D11}"/>
              </a:ext>
            </a:extLst>
          </p:cNvPr>
          <p:cNvGraphicFramePr>
            <a:graphicFrameLocks noGrp="1"/>
          </p:cNvGraphicFramePr>
          <p:nvPr>
            <p:extLst>
              <p:ext uri="{D42A27DB-BD31-4B8C-83A1-F6EECF244321}">
                <p14:modId xmlns:p14="http://schemas.microsoft.com/office/powerpoint/2010/main" val="3034547370"/>
              </p:ext>
            </p:extLst>
          </p:nvPr>
        </p:nvGraphicFramePr>
        <p:xfrm>
          <a:off x="993228" y="973669"/>
          <a:ext cx="10761450" cy="4393524"/>
        </p:xfrm>
        <a:graphic>
          <a:graphicData uri="http://schemas.openxmlformats.org/drawingml/2006/table">
            <a:tbl>
              <a:tblPr firstRow="1" bandRow="1">
                <a:tableStyleId>{5C22544A-7EE6-4342-B048-85BDC9FD1C3A}</a:tableStyleId>
              </a:tblPr>
              <a:tblGrid>
                <a:gridCol w="10761450">
                  <a:extLst>
                    <a:ext uri="{9D8B030D-6E8A-4147-A177-3AD203B41FA5}">
                      <a16:colId xmlns:a16="http://schemas.microsoft.com/office/drawing/2014/main" val="797223676"/>
                    </a:ext>
                  </a:extLst>
                </a:gridCol>
              </a:tblGrid>
              <a:tr h="772205">
                <a:tc>
                  <a:txBody>
                    <a:bodyPr/>
                    <a:lstStyle/>
                    <a:p>
                      <a:pPr fontAlgn="base"/>
                      <a:r>
                        <a:rPr lang="en-US" sz="2000" b="0" kern="1200" dirty="0">
                          <a:solidFill>
                            <a:schemeClr val="tx1"/>
                          </a:solidFill>
                          <a:effectLst/>
                          <a:latin typeface="+mn-lt"/>
                          <a:ea typeface="+mn-ea"/>
                          <a:cs typeface="+mn-cs"/>
                        </a:rPr>
                        <a:t>1: the belief that the white race is inherently superior to other races and that white people should have control over people of other races </a:t>
                      </a:r>
                    </a:p>
                    <a:p>
                      <a:pPr fontAlgn="base"/>
                      <a:r>
                        <a:rPr lang="en-US" sz="2000" b="0" kern="1200" dirty="0">
                          <a:solidFill>
                            <a:schemeClr val="tx1"/>
                          </a:solidFill>
                          <a:effectLst/>
                          <a:latin typeface="+mn-lt"/>
                          <a:ea typeface="+mn-ea"/>
                          <a:cs typeface="+mn-cs"/>
                        </a:rPr>
                        <a:t>2: the social, economic, and political systems that collectively enable white people to maintain power over people of other races                               </a:t>
                      </a:r>
                      <a:r>
                        <a:rPr lang="en-US" sz="2000" b="0" i="1" kern="1200" dirty="0">
                          <a:solidFill>
                            <a:schemeClr val="tx1"/>
                          </a:solidFill>
                          <a:effectLst/>
                          <a:latin typeface="+mn-lt"/>
                          <a:ea typeface="+mn-ea"/>
                          <a:cs typeface="+mn-cs"/>
                        </a:rPr>
                        <a:t>Merriam-Webster</a:t>
                      </a:r>
                    </a:p>
                  </a:txBody>
                  <a:tcPr>
                    <a:solidFill>
                      <a:schemeClr val="accent2">
                        <a:lumMod val="40000"/>
                        <a:lumOff val="60000"/>
                      </a:schemeClr>
                    </a:solidFill>
                  </a:tcPr>
                </a:tc>
                <a:extLst>
                  <a:ext uri="{0D108BD9-81ED-4DB2-BD59-A6C34878D82A}">
                    <a16:rowId xmlns:a16="http://schemas.microsoft.com/office/drawing/2014/main" val="656190650"/>
                  </a:ext>
                </a:extLst>
              </a:tr>
              <a:tr h="772205">
                <a:tc>
                  <a:txBody>
                    <a:bodyPr/>
                    <a:lstStyle/>
                    <a:p>
                      <a:r>
                        <a:rPr lang="en-US" sz="2400" dirty="0"/>
                        <a:t>Racial dominance problem is SIN, not SKIN. “All have sinned and fall short of the glory of God…” Rom. 3:23</a:t>
                      </a:r>
                    </a:p>
                  </a:txBody>
                  <a:tcPr/>
                </a:tc>
                <a:extLst>
                  <a:ext uri="{0D108BD9-81ED-4DB2-BD59-A6C34878D82A}">
                    <a16:rowId xmlns:a16="http://schemas.microsoft.com/office/drawing/2014/main" val="3225582512"/>
                  </a:ext>
                </a:extLst>
              </a:tr>
              <a:tr h="772205">
                <a:tc>
                  <a:txBody>
                    <a:bodyPr/>
                    <a:lstStyle/>
                    <a:p>
                      <a:r>
                        <a:rPr lang="en-US" sz="2400" dirty="0"/>
                        <a:t>Racial dominance is a human problem: trans-Atlantic slave trade; Hutus vs Tutsis; Uighurs in China; Armenian Genocide; the Holocaust; apartheid in South Africa; Jim Crow laws; etc. </a:t>
                      </a:r>
                    </a:p>
                  </a:txBody>
                  <a:tcPr/>
                </a:tc>
                <a:extLst>
                  <a:ext uri="{0D108BD9-81ED-4DB2-BD59-A6C34878D82A}">
                    <a16:rowId xmlns:a16="http://schemas.microsoft.com/office/drawing/2014/main" val="1359915669"/>
                  </a:ext>
                </a:extLst>
              </a:tr>
              <a:tr h="107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In US, Whites have historically had more power and have set up laws and policies that favored them. </a:t>
                      </a:r>
                      <a:endParaRPr lang="en-US" sz="2400" b="0" kern="1200" dirty="0">
                        <a:solidFill>
                          <a:schemeClr val="dk1"/>
                        </a:solidFill>
                        <a:effectLst/>
                        <a:latin typeface="+mn-lt"/>
                        <a:ea typeface="+mn-ea"/>
                        <a:cs typeface="+mn-cs"/>
                      </a:endParaRPr>
                    </a:p>
                  </a:txBody>
                  <a:tcPr/>
                </a:tc>
                <a:extLst>
                  <a:ext uri="{0D108BD9-81ED-4DB2-BD59-A6C34878D82A}">
                    <a16:rowId xmlns:a16="http://schemas.microsoft.com/office/drawing/2014/main" val="278876494"/>
                  </a:ext>
                </a:extLst>
              </a:tr>
            </a:tbl>
          </a:graphicData>
        </a:graphic>
      </p:graphicFrame>
      <p:pic>
        <p:nvPicPr>
          <p:cNvPr id="9" name="Picture 8">
            <a:extLst>
              <a:ext uri="{FF2B5EF4-FFF2-40B4-BE49-F238E27FC236}">
                <a16:creationId xmlns:a16="http://schemas.microsoft.com/office/drawing/2014/main" id="{31845249-A904-1247-91ED-CA10D1F2B8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172700" y="4980214"/>
            <a:ext cx="1581978" cy="1722511"/>
          </a:xfrm>
          <a:prstGeom prst="rect">
            <a:avLst/>
          </a:prstGeom>
        </p:spPr>
      </p:pic>
    </p:spTree>
    <p:extLst>
      <p:ext uri="{BB962C8B-B14F-4D97-AF65-F5344CB8AC3E}">
        <p14:creationId xmlns:p14="http://schemas.microsoft.com/office/powerpoint/2010/main" val="422508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371600" y="327335"/>
            <a:ext cx="9706708" cy="646331"/>
          </a:xfrm>
          <a:prstGeom prst="rect">
            <a:avLst/>
          </a:prstGeom>
          <a:noFill/>
        </p:spPr>
        <p:txBody>
          <a:bodyPr wrap="square" rtlCol="0">
            <a:spAutoFit/>
          </a:bodyPr>
          <a:lstStyle/>
          <a:p>
            <a:pPr algn="ctr"/>
            <a:r>
              <a:rPr lang="en-US" dirty="0"/>
              <a:t> </a:t>
            </a:r>
            <a:r>
              <a:rPr lang="en-US" sz="3600" dirty="0"/>
              <a:t>White Privilege</a:t>
            </a:r>
          </a:p>
        </p:txBody>
      </p:sp>
      <p:graphicFrame>
        <p:nvGraphicFramePr>
          <p:cNvPr id="4" name="Table 3">
            <a:extLst>
              <a:ext uri="{FF2B5EF4-FFF2-40B4-BE49-F238E27FC236}">
                <a16:creationId xmlns:a16="http://schemas.microsoft.com/office/drawing/2014/main" id="{DB81BA61-C16E-D147-B2AF-1F0A1AF95D11}"/>
              </a:ext>
            </a:extLst>
          </p:cNvPr>
          <p:cNvGraphicFramePr>
            <a:graphicFrameLocks noGrp="1"/>
          </p:cNvGraphicFramePr>
          <p:nvPr>
            <p:extLst>
              <p:ext uri="{D42A27DB-BD31-4B8C-83A1-F6EECF244321}">
                <p14:modId xmlns:p14="http://schemas.microsoft.com/office/powerpoint/2010/main" val="899066314"/>
              </p:ext>
            </p:extLst>
          </p:nvPr>
        </p:nvGraphicFramePr>
        <p:xfrm>
          <a:off x="1045029" y="973666"/>
          <a:ext cx="10312083" cy="4947492"/>
        </p:xfrm>
        <a:graphic>
          <a:graphicData uri="http://schemas.openxmlformats.org/drawingml/2006/table">
            <a:tbl>
              <a:tblPr firstRow="1" bandRow="1">
                <a:tableStyleId>{5C22544A-7EE6-4342-B048-85BDC9FD1C3A}</a:tableStyleId>
              </a:tblPr>
              <a:tblGrid>
                <a:gridCol w="4583875">
                  <a:extLst>
                    <a:ext uri="{9D8B030D-6E8A-4147-A177-3AD203B41FA5}">
                      <a16:colId xmlns:a16="http://schemas.microsoft.com/office/drawing/2014/main" val="797223676"/>
                    </a:ext>
                  </a:extLst>
                </a:gridCol>
                <a:gridCol w="5728208">
                  <a:extLst>
                    <a:ext uri="{9D8B030D-6E8A-4147-A177-3AD203B41FA5}">
                      <a16:colId xmlns:a16="http://schemas.microsoft.com/office/drawing/2014/main" val="4261920380"/>
                    </a:ext>
                  </a:extLst>
                </a:gridCol>
              </a:tblGrid>
              <a:tr h="709466">
                <a:tc>
                  <a:txBody>
                    <a:bodyPr/>
                    <a:lstStyle/>
                    <a:p>
                      <a:r>
                        <a:rPr lang="en-US" dirty="0"/>
                        <a:t>Secular perspective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Biblical Worldview </a:t>
                      </a:r>
                    </a:p>
                    <a:p>
                      <a:endParaRPr lang="en-US" dirty="0"/>
                    </a:p>
                  </a:txBody>
                  <a:tcPr/>
                </a:tc>
                <a:extLst>
                  <a:ext uri="{0D108BD9-81ED-4DB2-BD59-A6C34878D82A}">
                    <a16:rowId xmlns:a16="http://schemas.microsoft.com/office/drawing/2014/main" val="3620606459"/>
                  </a:ext>
                </a:extLst>
              </a:tr>
              <a:tr h="1210733">
                <a:tc>
                  <a:txBody>
                    <a:bodyPr/>
                    <a:lstStyle/>
                    <a:p>
                      <a:r>
                        <a:rPr lang="en-US" dirty="0"/>
                        <a:t>“White people receive certain societal benefits that they did not earn, but receive by default simply by being white.”</a:t>
                      </a:r>
                    </a:p>
                  </a:txBody>
                  <a:tcPr/>
                </a:tc>
                <a:tc>
                  <a:txBody>
                    <a:bodyPr/>
                    <a:lstStyle/>
                    <a:p>
                      <a:r>
                        <a:rPr lang="en-US" dirty="0"/>
                        <a:t>Acts 6: Hebraic widows received preferential treatment because of structures, not </a:t>
                      </a:r>
                      <a:r>
                        <a:rPr lang="en-US" i="1" dirty="0"/>
                        <a:t>intent. </a:t>
                      </a:r>
                    </a:p>
                  </a:txBody>
                  <a:tcPr/>
                </a:tc>
                <a:extLst>
                  <a:ext uri="{0D108BD9-81ED-4DB2-BD59-A6C34878D82A}">
                    <a16:rowId xmlns:a16="http://schemas.microsoft.com/office/drawing/2014/main" val="656190650"/>
                  </a:ext>
                </a:extLst>
              </a:tr>
              <a:tr h="1289933">
                <a:tc>
                  <a:txBody>
                    <a:bodyPr/>
                    <a:lstStyle/>
                    <a:p>
                      <a:r>
                        <a:rPr lang="en-US" dirty="0"/>
                        <a:t>White people receive the benefit of the doubt; they are not stopped by police because they ‘look like someone’ or are a potential threat. </a:t>
                      </a:r>
                    </a:p>
                  </a:txBody>
                  <a:tcPr/>
                </a:tc>
                <a:tc>
                  <a:txBody>
                    <a:bodyPr/>
                    <a:lstStyle/>
                    <a:p>
                      <a:r>
                        <a:rPr lang="en-US" dirty="0"/>
                        <a:t>James 2:  God does not show partiality. All people should be treated equally under the law. Because we’re all sinners, we’re all capable of unconscious bias.</a:t>
                      </a:r>
                    </a:p>
                    <a:p>
                      <a:r>
                        <a:rPr lang="en-US" dirty="0"/>
                        <a:t>1 Sam. God looks on the heart, not appearance</a:t>
                      </a:r>
                    </a:p>
                  </a:txBody>
                  <a:tcPr/>
                </a:tc>
                <a:extLst>
                  <a:ext uri="{0D108BD9-81ED-4DB2-BD59-A6C34878D82A}">
                    <a16:rowId xmlns:a16="http://schemas.microsoft.com/office/drawing/2014/main" val="1359915669"/>
                  </a:ext>
                </a:extLst>
              </a:tr>
              <a:tr h="1587610">
                <a:tc>
                  <a:txBody>
                    <a:bodyPr/>
                    <a:lstStyle/>
                    <a:p>
                      <a:r>
                        <a:rPr lang="en-US" dirty="0"/>
                        <a:t>White people need to recognize their privilege, acknowledge the guilt of their race, and be “woke.” </a:t>
                      </a:r>
                    </a:p>
                  </a:txBody>
                  <a:tcPr/>
                </a:tc>
                <a:tc>
                  <a:txBody>
                    <a:bodyPr/>
                    <a:lstStyle/>
                    <a:p>
                      <a:r>
                        <a:rPr lang="en-US" dirty="0"/>
                        <a:t>The solution is the gospel.  We’re all sinners. I am not individually responsible for what others do; however am responsible if I don’t reject/speak against evil when I see it.  Nehemiah and other prophets asked forgiveness not only for his sin but the sins of his people and forefathers. (Neh.1)</a:t>
                      </a:r>
                    </a:p>
                  </a:txBody>
                  <a:tcPr/>
                </a:tc>
                <a:extLst>
                  <a:ext uri="{0D108BD9-81ED-4DB2-BD59-A6C34878D82A}">
                    <a16:rowId xmlns:a16="http://schemas.microsoft.com/office/drawing/2014/main" val="278876494"/>
                  </a:ext>
                </a:extLst>
              </a:tr>
            </a:tbl>
          </a:graphicData>
        </a:graphic>
      </p:graphicFrame>
    </p:spTree>
    <p:extLst>
      <p:ext uri="{BB962C8B-B14F-4D97-AF65-F5344CB8AC3E}">
        <p14:creationId xmlns:p14="http://schemas.microsoft.com/office/powerpoint/2010/main" val="1244460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591294" y="327335"/>
            <a:ext cx="9706708" cy="646331"/>
          </a:xfrm>
          <a:prstGeom prst="rect">
            <a:avLst/>
          </a:prstGeom>
          <a:noFill/>
        </p:spPr>
        <p:txBody>
          <a:bodyPr wrap="square" rtlCol="0">
            <a:spAutoFit/>
          </a:bodyPr>
          <a:lstStyle/>
          <a:p>
            <a:pPr algn="ctr"/>
            <a:r>
              <a:rPr lang="en-US" sz="3600" dirty="0"/>
              <a:t> Examples of White Privilege</a:t>
            </a:r>
          </a:p>
        </p:txBody>
      </p:sp>
      <p:graphicFrame>
        <p:nvGraphicFramePr>
          <p:cNvPr id="4" name="Table 3">
            <a:extLst>
              <a:ext uri="{FF2B5EF4-FFF2-40B4-BE49-F238E27FC236}">
                <a16:creationId xmlns:a16="http://schemas.microsoft.com/office/drawing/2014/main" id="{DB81BA61-C16E-D147-B2AF-1F0A1AF95D11}"/>
              </a:ext>
            </a:extLst>
          </p:cNvPr>
          <p:cNvGraphicFramePr>
            <a:graphicFrameLocks noGrp="1"/>
          </p:cNvGraphicFramePr>
          <p:nvPr>
            <p:extLst>
              <p:ext uri="{D42A27DB-BD31-4B8C-83A1-F6EECF244321}">
                <p14:modId xmlns:p14="http://schemas.microsoft.com/office/powerpoint/2010/main" val="44922371"/>
              </p:ext>
            </p:extLst>
          </p:nvPr>
        </p:nvGraphicFramePr>
        <p:xfrm>
          <a:off x="1591294" y="1205486"/>
          <a:ext cx="9577450" cy="3614303"/>
        </p:xfrm>
        <a:graphic>
          <a:graphicData uri="http://schemas.openxmlformats.org/drawingml/2006/table">
            <a:tbl>
              <a:tblPr firstRow="1" bandRow="1">
                <a:tableStyleId>{5C22544A-7EE6-4342-B048-85BDC9FD1C3A}</a:tableStyleId>
              </a:tblPr>
              <a:tblGrid>
                <a:gridCol w="9577450">
                  <a:extLst>
                    <a:ext uri="{9D8B030D-6E8A-4147-A177-3AD203B41FA5}">
                      <a16:colId xmlns:a16="http://schemas.microsoft.com/office/drawing/2014/main" val="797223676"/>
                    </a:ext>
                  </a:extLst>
                </a:gridCol>
              </a:tblGrid>
              <a:tr h="688223">
                <a:tc>
                  <a:txBody>
                    <a:bodyPr/>
                    <a:lstStyle/>
                    <a:p>
                      <a:r>
                        <a:rPr lang="en-US" b="0" dirty="0">
                          <a:solidFill>
                            <a:schemeClr val="tx1"/>
                          </a:solidFill>
                        </a:rPr>
                        <a:t>I consistently see my race represented in textbooks, in Young Adult books, fiction, advertising, movies, etc.</a:t>
                      </a:r>
                    </a:p>
                  </a:txBody>
                  <a:tcPr>
                    <a:solidFill>
                      <a:schemeClr val="accent4">
                        <a:lumMod val="20000"/>
                        <a:lumOff val="80000"/>
                      </a:schemeClr>
                    </a:solidFill>
                  </a:tcPr>
                </a:tc>
                <a:extLst>
                  <a:ext uri="{0D108BD9-81ED-4DB2-BD59-A6C34878D82A}">
                    <a16:rowId xmlns:a16="http://schemas.microsoft.com/office/drawing/2014/main" val="656190650"/>
                  </a:ext>
                </a:extLst>
              </a:tr>
              <a:tr h="0">
                <a:tc>
                  <a:txBody>
                    <a:bodyPr/>
                    <a:lstStyle/>
                    <a:p>
                      <a:r>
                        <a:rPr lang="en-US" dirty="0"/>
                        <a:t>I can generally count on police protection in my community rather than police harassment. </a:t>
                      </a:r>
                    </a:p>
                  </a:txBody>
                  <a:tcPr/>
                </a:tc>
                <a:extLst>
                  <a:ext uri="{0D108BD9-81ED-4DB2-BD59-A6C34878D82A}">
                    <a16:rowId xmlns:a16="http://schemas.microsoft.com/office/drawing/2014/main" val="1359915669"/>
                  </a:ext>
                </a:extLst>
              </a:tr>
              <a:tr h="378788">
                <a:tc>
                  <a:txBody>
                    <a:bodyPr/>
                    <a:lstStyle/>
                    <a:p>
                      <a:r>
                        <a:rPr lang="en-US" dirty="0"/>
                        <a:t>I can safely assume no one will call police on me for jogging in a different neighborhood, or sitting in Starbucks, or entering my own home.</a:t>
                      </a:r>
                    </a:p>
                  </a:txBody>
                  <a:tcPr/>
                </a:tc>
                <a:extLst>
                  <a:ext uri="{0D108BD9-81ED-4DB2-BD59-A6C34878D82A}">
                    <a16:rowId xmlns:a16="http://schemas.microsoft.com/office/drawing/2014/main" val="278876494"/>
                  </a:ext>
                </a:extLst>
              </a:tr>
              <a:tr h="378788">
                <a:tc>
                  <a:txBody>
                    <a:bodyPr/>
                    <a:lstStyle/>
                    <a:p>
                      <a:r>
                        <a:rPr lang="en-US" dirty="0"/>
                        <a:t>I have parents/grandparents/ancestors who were able to accumulate a nest egg of some type because of favorable government policies. </a:t>
                      </a:r>
                    </a:p>
                  </a:txBody>
                  <a:tcPr/>
                </a:tc>
                <a:extLst>
                  <a:ext uri="{0D108BD9-81ED-4DB2-BD59-A6C34878D82A}">
                    <a16:rowId xmlns:a16="http://schemas.microsoft.com/office/drawing/2014/main" val="1609540164"/>
                  </a:ext>
                </a:extLst>
              </a:tr>
              <a:tr h="378788">
                <a:tc>
                  <a:txBody>
                    <a:bodyPr/>
                    <a:lstStyle/>
                    <a:p>
                      <a:r>
                        <a:rPr lang="en-US" dirty="0"/>
                        <a:t>I can detach from dangerous stereotypes associated with my race; I don’t worry that everyone will think I’m just like Dylan Roof/etc. </a:t>
                      </a:r>
                    </a:p>
                  </a:txBody>
                  <a:tcPr/>
                </a:tc>
                <a:extLst>
                  <a:ext uri="{0D108BD9-81ED-4DB2-BD59-A6C34878D82A}">
                    <a16:rowId xmlns:a16="http://schemas.microsoft.com/office/drawing/2014/main" val="4141655721"/>
                  </a:ext>
                </a:extLst>
              </a:tr>
              <a:tr h="130999">
                <a:tc>
                  <a:txBody>
                    <a:bodyPr/>
                    <a:lstStyle/>
                    <a:p>
                      <a:r>
                        <a:rPr lang="en-US" dirty="0"/>
                        <a:t>Traffic stops don’t frighten me; I have not had to give my teenage sons “the Talk” about what to do if stopped by police while driving.</a:t>
                      </a:r>
                    </a:p>
                  </a:txBody>
                  <a:tcPr/>
                </a:tc>
                <a:extLst>
                  <a:ext uri="{0D108BD9-81ED-4DB2-BD59-A6C34878D82A}">
                    <a16:rowId xmlns:a16="http://schemas.microsoft.com/office/drawing/2014/main" val="863842538"/>
                  </a:ext>
                </a:extLst>
              </a:tr>
            </a:tbl>
          </a:graphicData>
        </a:graphic>
      </p:graphicFrame>
    </p:spTree>
    <p:extLst>
      <p:ext uri="{BB962C8B-B14F-4D97-AF65-F5344CB8AC3E}">
        <p14:creationId xmlns:p14="http://schemas.microsoft.com/office/powerpoint/2010/main" val="62282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371600" y="327335"/>
            <a:ext cx="9706708" cy="646331"/>
          </a:xfrm>
          <a:prstGeom prst="rect">
            <a:avLst/>
          </a:prstGeom>
          <a:noFill/>
        </p:spPr>
        <p:txBody>
          <a:bodyPr wrap="square" rtlCol="0">
            <a:spAutoFit/>
          </a:bodyPr>
          <a:lstStyle/>
          <a:p>
            <a:pPr algn="ctr"/>
            <a:r>
              <a:rPr lang="en-US" dirty="0"/>
              <a:t> </a:t>
            </a:r>
            <a:r>
              <a:rPr lang="en-US" sz="3600" dirty="0"/>
              <a:t>Critical Race Theory</a:t>
            </a:r>
          </a:p>
        </p:txBody>
      </p:sp>
      <p:graphicFrame>
        <p:nvGraphicFramePr>
          <p:cNvPr id="4" name="Table 3">
            <a:extLst>
              <a:ext uri="{FF2B5EF4-FFF2-40B4-BE49-F238E27FC236}">
                <a16:creationId xmlns:a16="http://schemas.microsoft.com/office/drawing/2014/main" id="{DB81BA61-C16E-D147-B2AF-1F0A1AF95D11}"/>
              </a:ext>
            </a:extLst>
          </p:cNvPr>
          <p:cNvGraphicFramePr>
            <a:graphicFrameLocks noGrp="1"/>
          </p:cNvGraphicFramePr>
          <p:nvPr>
            <p:extLst>
              <p:ext uri="{D42A27DB-BD31-4B8C-83A1-F6EECF244321}">
                <p14:modId xmlns:p14="http://schemas.microsoft.com/office/powerpoint/2010/main" val="820514687"/>
              </p:ext>
            </p:extLst>
          </p:nvPr>
        </p:nvGraphicFramePr>
        <p:xfrm>
          <a:off x="983673" y="973666"/>
          <a:ext cx="10771005" cy="5599662"/>
        </p:xfrm>
        <a:graphic>
          <a:graphicData uri="http://schemas.openxmlformats.org/drawingml/2006/table">
            <a:tbl>
              <a:tblPr firstRow="1" bandRow="1">
                <a:tableStyleId>{5C22544A-7EE6-4342-B048-85BDC9FD1C3A}</a:tableStyleId>
              </a:tblPr>
              <a:tblGrid>
                <a:gridCol w="3494858">
                  <a:extLst>
                    <a:ext uri="{9D8B030D-6E8A-4147-A177-3AD203B41FA5}">
                      <a16:colId xmlns:a16="http://schemas.microsoft.com/office/drawing/2014/main" val="797223676"/>
                    </a:ext>
                  </a:extLst>
                </a:gridCol>
                <a:gridCol w="7276147">
                  <a:extLst>
                    <a:ext uri="{9D8B030D-6E8A-4147-A177-3AD203B41FA5}">
                      <a16:colId xmlns:a16="http://schemas.microsoft.com/office/drawing/2014/main" val="4261920380"/>
                    </a:ext>
                  </a:extLst>
                </a:gridCol>
              </a:tblGrid>
              <a:tr h="670626">
                <a:tc>
                  <a:txBody>
                    <a:bodyPr/>
                    <a:lstStyle/>
                    <a:p>
                      <a:r>
                        <a:rPr lang="en-US" dirty="0"/>
                        <a:t>Tenets of CRT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Biblical Worldview </a:t>
                      </a:r>
                    </a:p>
                    <a:p>
                      <a:endParaRPr lang="en-US" dirty="0"/>
                    </a:p>
                  </a:txBody>
                  <a:tcPr/>
                </a:tc>
                <a:extLst>
                  <a:ext uri="{0D108BD9-81ED-4DB2-BD59-A6C34878D82A}">
                    <a16:rowId xmlns:a16="http://schemas.microsoft.com/office/drawing/2014/main" val="3620606459"/>
                  </a:ext>
                </a:extLst>
              </a:tr>
              <a:tr h="1849951">
                <a:tc>
                  <a:txBody>
                    <a:bodyPr/>
                    <a:lstStyle/>
                    <a:p>
                      <a:r>
                        <a:rPr lang="en-US" dirty="0"/>
                        <a:t>Systemic racism exists and is created by socio-economic forces. The way to change people is to change society…  </a:t>
                      </a:r>
                    </a:p>
                  </a:txBody>
                  <a:tcPr/>
                </a:tc>
                <a:tc>
                  <a:txBody>
                    <a:bodyPr/>
                    <a:lstStyle/>
                    <a:p>
                      <a:r>
                        <a:rPr lang="en-US" dirty="0"/>
                        <a:t>Like all sin, racism begins in the heart. (Gen. 3, Rom. 5).  “It might be aggravated by circumstances, but circumstances don’t cause sin…”  </a:t>
                      </a:r>
                    </a:p>
                    <a:p>
                      <a:r>
                        <a:rPr lang="en-US" dirty="0"/>
                        <a:t>“If sinners build a society, “that society will be structured in ways that reinforce whatever sins dominate the hearts of those who build it… generations later, those structures might still perpetuate the problems...” </a:t>
                      </a:r>
                    </a:p>
                  </a:txBody>
                  <a:tcPr/>
                </a:tc>
                <a:extLst>
                  <a:ext uri="{0D108BD9-81ED-4DB2-BD59-A6C34878D82A}">
                    <a16:rowId xmlns:a16="http://schemas.microsoft.com/office/drawing/2014/main" val="656190650"/>
                  </a:ext>
                </a:extLst>
              </a:tr>
              <a:tr h="1212973">
                <a:tc>
                  <a:txBody>
                    <a:bodyPr/>
                    <a:lstStyle/>
                    <a:p>
                      <a:r>
                        <a:rPr lang="en-US" dirty="0"/>
                        <a:t>Power exists, and people use it to oppress others.</a:t>
                      </a:r>
                    </a:p>
                  </a:txBody>
                  <a:tcPr/>
                </a:tc>
                <a:tc>
                  <a:txBody>
                    <a:bodyPr/>
                    <a:lstStyle/>
                    <a:p>
                      <a:r>
                        <a:rPr lang="en-US" dirty="0"/>
                        <a:t>Often true; See Pharaoh, Nebuchadnezzar, etc.</a:t>
                      </a:r>
                    </a:p>
                    <a:p>
                      <a:r>
                        <a:rPr lang="en-US" dirty="0"/>
                        <a:t>6 of God’s 10 Commandments deal with how we treat others. Depravity of man, yet common grace;</a:t>
                      </a:r>
                    </a:p>
                    <a:p>
                      <a:r>
                        <a:rPr lang="en-US" dirty="0"/>
                        <a:t>The “Greatest Commandment”</a:t>
                      </a:r>
                    </a:p>
                  </a:txBody>
                  <a:tcPr/>
                </a:tc>
                <a:extLst>
                  <a:ext uri="{0D108BD9-81ED-4DB2-BD59-A6C34878D82A}">
                    <a16:rowId xmlns:a16="http://schemas.microsoft.com/office/drawing/2014/main" val="1359915669"/>
                  </a:ext>
                </a:extLst>
              </a:tr>
              <a:tr h="933056">
                <a:tc>
                  <a:txBody>
                    <a:bodyPr/>
                    <a:lstStyle/>
                    <a:p>
                      <a:r>
                        <a:rPr lang="en-US" dirty="0"/>
                        <a:t>Our gender, race, sexual orientation, are our defining characteristics.</a:t>
                      </a:r>
                    </a:p>
                  </a:txBody>
                  <a:tcPr/>
                </a:tc>
                <a:tc>
                  <a:txBody>
                    <a:bodyPr/>
                    <a:lstStyle/>
                    <a:p>
                      <a:r>
                        <a:rPr lang="en-US" i="1" dirty="0"/>
                        <a:t>Imago Dei </a:t>
                      </a:r>
                      <a:r>
                        <a:rPr lang="en-US" dirty="0"/>
                        <a:t>is our defining characteristic. God created each of us uniquely; our identity as children of God defines us. However, we are deeply shaped by our gender, race, background, etc. </a:t>
                      </a:r>
                    </a:p>
                  </a:txBody>
                  <a:tcPr/>
                </a:tc>
                <a:extLst>
                  <a:ext uri="{0D108BD9-81ED-4DB2-BD59-A6C34878D82A}">
                    <a16:rowId xmlns:a16="http://schemas.microsoft.com/office/drawing/2014/main" val="278876494"/>
                  </a:ext>
                </a:extLst>
              </a:tr>
              <a:tr h="933056">
                <a:tc>
                  <a:txBody>
                    <a:bodyPr/>
                    <a:lstStyle/>
                    <a:p>
                      <a:r>
                        <a:rPr lang="en-US" dirty="0"/>
                        <a:t>In each of the above areas, we are either oppressed or oppressors.</a:t>
                      </a:r>
                    </a:p>
                  </a:txBody>
                  <a:tcPr/>
                </a:tc>
                <a:tc>
                  <a:txBody>
                    <a:bodyPr/>
                    <a:lstStyle/>
                    <a:p>
                      <a:r>
                        <a:rPr lang="en-US" dirty="0"/>
                        <a:t>Oppression exists  (Rom. 3:23) but CRT is reductionistic. It overlooks individual choices and life situations. </a:t>
                      </a:r>
                    </a:p>
                  </a:txBody>
                  <a:tcPr/>
                </a:tc>
                <a:extLst>
                  <a:ext uri="{0D108BD9-81ED-4DB2-BD59-A6C34878D82A}">
                    <a16:rowId xmlns:a16="http://schemas.microsoft.com/office/drawing/2014/main" val="2029827267"/>
                  </a:ext>
                </a:extLst>
              </a:tr>
            </a:tbl>
          </a:graphicData>
        </a:graphic>
      </p:graphicFrame>
    </p:spTree>
    <p:extLst>
      <p:ext uri="{BB962C8B-B14F-4D97-AF65-F5344CB8AC3E}">
        <p14:creationId xmlns:p14="http://schemas.microsoft.com/office/powerpoint/2010/main" val="2454723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371600" y="327335"/>
            <a:ext cx="9706708" cy="646331"/>
          </a:xfrm>
          <a:prstGeom prst="rect">
            <a:avLst/>
          </a:prstGeom>
          <a:noFill/>
        </p:spPr>
        <p:txBody>
          <a:bodyPr wrap="square" rtlCol="0">
            <a:spAutoFit/>
          </a:bodyPr>
          <a:lstStyle/>
          <a:p>
            <a:pPr algn="ctr"/>
            <a:r>
              <a:rPr lang="en-US" dirty="0"/>
              <a:t> </a:t>
            </a:r>
            <a:r>
              <a:rPr lang="en-US" sz="3600" dirty="0"/>
              <a:t>Critical Race Theory</a:t>
            </a:r>
          </a:p>
        </p:txBody>
      </p:sp>
      <p:sp>
        <p:nvSpPr>
          <p:cNvPr id="5" name="TextBox 4">
            <a:extLst>
              <a:ext uri="{FF2B5EF4-FFF2-40B4-BE49-F238E27FC236}">
                <a16:creationId xmlns:a16="http://schemas.microsoft.com/office/drawing/2014/main" id="{EAA378D1-176F-1B42-BCC5-86B036BC92CC}"/>
              </a:ext>
            </a:extLst>
          </p:cNvPr>
          <p:cNvSpPr txBox="1"/>
          <p:nvPr/>
        </p:nvSpPr>
        <p:spPr>
          <a:xfrm>
            <a:off x="825500" y="1047847"/>
            <a:ext cx="9245600" cy="707886"/>
          </a:xfrm>
          <a:prstGeom prst="rect">
            <a:avLst/>
          </a:prstGeom>
          <a:noFill/>
        </p:spPr>
        <p:txBody>
          <a:bodyPr wrap="square" rtlCol="0">
            <a:spAutoFit/>
          </a:bodyPr>
          <a:lstStyle/>
          <a:p>
            <a:r>
              <a:rPr lang="en-US" dirty="0"/>
              <a:t>“</a:t>
            </a:r>
            <a:r>
              <a:rPr lang="en-US" sz="2000" dirty="0"/>
              <a:t>I need not wholly accept or reject secular frameworks for understanding reality.         I can eat the meat and spit out the bones…</a:t>
            </a:r>
          </a:p>
        </p:txBody>
      </p:sp>
      <p:pic>
        <p:nvPicPr>
          <p:cNvPr id="7" name="Picture 6">
            <a:extLst>
              <a:ext uri="{FF2B5EF4-FFF2-40B4-BE49-F238E27FC236}">
                <a16:creationId xmlns:a16="http://schemas.microsoft.com/office/drawing/2014/main" id="{5DD08F0F-9360-F344-B136-C7644DCF4F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71100" y="498841"/>
            <a:ext cx="1422400" cy="1422400"/>
          </a:xfrm>
          <a:prstGeom prst="rect">
            <a:avLst/>
          </a:prstGeom>
        </p:spPr>
      </p:pic>
      <p:sp>
        <p:nvSpPr>
          <p:cNvPr id="9" name="TextBox 8">
            <a:extLst>
              <a:ext uri="{FF2B5EF4-FFF2-40B4-BE49-F238E27FC236}">
                <a16:creationId xmlns:a16="http://schemas.microsoft.com/office/drawing/2014/main" id="{E01BEADC-3188-4349-BA2A-A3248DFBCF9A}"/>
              </a:ext>
            </a:extLst>
          </p:cNvPr>
          <p:cNvSpPr txBox="1"/>
          <p:nvPr/>
        </p:nvSpPr>
        <p:spPr>
          <a:xfrm>
            <a:off x="825500" y="2092747"/>
            <a:ext cx="10668000" cy="3385542"/>
          </a:xfrm>
          <a:prstGeom prst="rect">
            <a:avLst/>
          </a:prstGeom>
          <a:noFill/>
        </p:spPr>
        <p:txBody>
          <a:bodyPr wrap="square" rtlCol="0">
            <a:spAutoFit/>
          </a:bodyPr>
          <a:lstStyle/>
          <a:p>
            <a:r>
              <a:rPr lang="en-US" sz="2000" dirty="0"/>
              <a:t>“CRT is attempting to give an account of evil and salvation… instead of the resurrection of Jesus Christ, CRT simply wants to dismantle racism in an attempt to achieve cosmic salvation …. anti-racism will set us free…. </a:t>
            </a:r>
          </a:p>
          <a:p>
            <a:r>
              <a:rPr lang="en-US" sz="2000" dirty="0"/>
              <a:t> </a:t>
            </a:r>
          </a:p>
          <a:p>
            <a:r>
              <a:rPr lang="en-US" sz="2000" dirty="0"/>
              <a:t>“CRT is a reductionistic theory of human evil and suffering… it is woefully inadequate to explain the nature of reality …. There is racism in America and …that racism can take on structural forms. It is proper to the work of the church to actively seek to bring solidarity and peace where there is racial conflict because of the hope of the Resurrection.”</a:t>
            </a:r>
          </a:p>
          <a:p>
            <a:endParaRPr lang="en-US" dirty="0"/>
          </a:p>
          <a:p>
            <a:r>
              <a:rPr lang="en-US" dirty="0"/>
              <a:t>Dr. Anthony Bradley, Professor of Religious Studies, The King’s College</a:t>
            </a:r>
          </a:p>
          <a:p>
            <a:r>
              <a:rPr lang="en-US" dirty="0"/>
              <a:t>Theologian-In-Residence, Redeemer Presbyterian Church</a:t>
            </a:r>
          </a:p>
        </p:txBody>
      </p:sp>
    </p:spTree>
    <p:extLst>
      <p:ext uri="{BB962C8B-B14F-4D97-AF65-F5344CB8AC3E}">
        <p14:creationId xmlns:p14="http://schemas.microsoft.com/office/powerpoint/2010/main" val="191365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181594" y="327335"/>
            <a:ext cx="9706708" cy="646331"/>
          </a:xfrm>
          <a:prstGeom prst="rect">
            <a:avLst/>
          </a:prstGeom>
          <a:noFill/>
        </p:spPr>
        <p:txBody>
          <a:bodyPr wrap="square" rtlCol="0">
            <a:spAutoFit/>
          </a:bodyPr>
          <a:lstStyle/>
          <a:p>
            <a:pPr algn="ctr"/>
            <a:r>
              <a:rPr lang="en-US" dirty="0"/>
              <a:t> </a:t>
            </a:r>
            <a:r>
              <a:rPr lang="en-US" sz="3600" dirty="0"/>
              <a:t>Black Lives Matter (organization vs. slogan)</a:t>
            </a:r>
          </a:p>
        </p:txBody>
      </p:sp>
      <p:graphicFrame>
        <p:nvGraphicFramePr>
          <p:cNvPr id="4" name="Table 3">
            <a:extLst>
              <a:ext uri="{FF2B5EF4-FFF2-40B4-BE49-F238E27FC236}">
                <a16:creationId xmlns:a16="http://schemas.microsoft.com/office/drawing/2014/main" id="{DB81BA61-C16E-D147-B2AF-1F0A1AF95D11}"/>
              </a:ext>
            </a:extLst>
          </p:cNvPr>
          <p:cNvGraphicFramePr>
            <a:graphicFrameLocks noGrp="1"/>
          </p:cNvGraphicFramePr>
          <p:nvPr>
            <p:extLst>
              <p:ext uri="{D42A27DB-BD31-4B8C-83A1-F6EECF244321}">
                <p14:modId xmlns:p14="http://schemas.microsoft.com/office/powerpoint/2010/main" val="1472477611"/>
              </p:ext>
            </p:extLst>
          </p:nvPr>
        </p:nvGraphicFramePr>
        <p:xfrm>
          <a:off x="1181594" y="973666"/>
          <a:ext cx="10255032" cy="2847668"/>
        </p:xfrm>
        <a:graphic>
          <a:graphicData uri="http://schemas.openxmlformats.org/drawingml/2006/table">
            <a:tbl>
              <a:tblPr firstRow="1" bandRow="1">
                <a:tableStyleId>{5C22544A-7EE6-4342-B048-85BDC9FD1C3A}</a:tableStyleId>
              </a:tblPr>
              <a:tblGrid>
                <a:gridCol w="4566063">
                  <a:extLst>
                    <a:ext uri="{9D8B030D-6E8A-4147-A177-3AD203B41FA5}">
                      <a16:colId xmlns:a16="http://schemas.microsoft.com/office/drawing/2014/main" val="797223676"/>
                    </a:ext>
                  </a:extLst>
                </a:gridCol>
                <a:gridCol w="5688969">
                  <a:extLst>
                    <a:ext uri="{9D8B030D-6E8A-4147-A177-3AD203B41FA5}">
                      <a16:colId xmlns:a16="http://schemas.microsoft.com/office/drawing/2014/main" val="4261920380"/>
                    </a:ext>
                  </a:extLst>
                </a:gridCol>
              </a:tblGrid>
              <a:tr h="523830">
                <a:tc>
                  <a:txBody>
                    <a:bodyPr/>
                    <a:lstStyle/>
                    <a:p>
                      <a:r>
                        <a:rPr lang="en-US" dirty="0"/>
                        <a:t>Tenets of BLM Organization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Biblical Worldview </a:t>
                      </a:r>
                    </a:p>
                    <a:p>
                      <a:endParaRPr lang="en-US" dirty="0"/>
                    </a:p>
                  </a:txBody>
                  <a:tcPr/>
                </a:tc>
                <a:extLst>
                  <a:ext uri="{0D108BD9-81ED-4DB2-BD59-A6C34878D82A}">
                    <a16:rowId xmlns:a16="http://schemas.microsoft.com/office/drawing/2014/main" val="3620606459"/>
                  </a:ext>
                </a:extLst>
              </a:tr>
              <a:tr h="559611">
                <a:tc>
                  <a:txBody>
                    <a:bodyPr/>
                    <a:lstStyle/>
                    <a:p>
                      <a:r>
                        <a:rPr lang="en-US" dirty="0"/>
                        <a:t>Organization is built on atheistic foundation </a:t>
                      </a:r>
                    </a:p>
                  </a:txBody>
                  <a:tcPr/>
                </a:tc>
                <a:tc>
                  <a:txBody>
                    <a:bodyPr/>
                    <a:lstStyle/>
                    <a:p>
                      <a:r>
                        <a:rPr lang="en-US" sz="1800" b="1" i="0" kern="1200" dirty="0">
                          <a:solidFill>
                            <a:schemeClr val="dk1"/>
                          </a:solidFill>
                          <a:effectLst/>
                          <a:latin typeface="+mn-lt"/>
                          <a:ea typeface="+mn-ea"/>
                          <a:cs typeface="+mn-cs"/>
                        </a:rPr>
                        <a:t> </a:t>
                      </a:r>
                      <a:r>
                        <a:rPr lang="en-US" sz="1800" b="0" i="0" kern="1200" dirty="0">
                          <a:solidFill>
                            <a:schemeClr val="dk1"/>
                          </a:solidFill>
                          <a:effectLst/>
                          <a:latin typeface="+mn-lt"/>
                          <a:ea typeface="+mn-ea"/>
                          <a:cs typeface="+mn-cs"/>
                        </a:rPr>
                        <a:t>In the beginning God created the heavens and the earth.” Gen. 1:1; The Shema, (Deut 6)</a:t>
                      </a:r>
                      <a:endParaRPr lang="en-US" dirty="0"/>
                    </a:p>
                  </a:txBody>
                  <a:tcPr/>
                </a:tc>
                <a:extLst>
                  <a:ext uri="{0D108BD9-81ED-4DB2-BD59-A6C34878D82A}">
                    <a16:rowId xmlns:a16="http://schemas.microsoft.com/office/drawing/2014/main" val="656190650"/>
                  </a:ext>
                </a:extLst>
              </a:tr>
              <a:tr h="378788">
                <a:tc>
                  <a:txBody>
                    <a:bodyPr/>
                    <a:lstStyle/>
                    <a:p>
                      <a:r>
                        <a:rPr lang="en-US" dirty="0"/>
                        <a:t>“queer and trans affirming “</a:t>
                      </a:r>
                    </a:p>
                  </a:txBody>
                  <a:tcPr/>
                </a:tc>
                <a:tc>
                  <a:txBody>
                    <a:bodyPr/>
                    <a:lstStyle/>
                    <a:p>
                      <a:r>
                        <a:rPr lang="en-US" sz="1800" b="0" i="0" kern="1200" dirty="0">
                          <a:solidFill>
                            <a:schemeClr val="dk1"/>
                          </a:solidFill>
                          <a:effectLst/>
                          <a:latin typeface="+mn-lt"/>
                          <a:ea typeface="+mn-ea"/>
                          <a:cs typeface="+mn-cs"/>
                        </a:rPr>
                        <a:t>God created all humanity in </a:t>
                      </a:r>
                      <a:r>
                        <a:rPr lang="en-US" sz="1800" b="0" i="1" kern="1200" dirty="0">
                          <a:solidFill>
                            <a:schemeClr val="dk1"/>
                          </a:solidFill>
                          <a:effectLst/>
                          <a:latin typeface="+mn-lt"/>
                          <a:ea typeface="+mn-ea"/>
                          <a:cs typeface="+mn-cs"/>
                        </a:rPr>
                        <a:t>imago Dei</a:t>
                      </a:r>
                      <a:r>
                        <a:rPr lang="en-US" sz="1800" b="0" i="0" kern="1200" dirty="0">
                          <a:solidFill>
                            <a:schemeClr val="dk1"/>
                          </a:solidFill>
                          <a:effectLst/>
                          <a:latin typeface="+mn-lt"/>
                          <a:ea typeface="+mn-ea"/>
                          <a:cs typeface="+mn-cs"/>
                        </a:rPr>
                        <a:t>, male and  female (Gen. 1:27). All are worthy of dignity and respect, all impacted by the fall. </a:t>
                      </a:r>
                      <a:r>
                        <a:rPr lang="en-US" dirty="0"/>
                        <a:t>God ordains marriage between a man and a woman; Jesus affirmed this. </a:t>
                      </a:r>
                      <a:r>
                        <a:rPr lang="en-US" sz="1800" b="0" i="0" kern="1200" dirty="0">
                          <a:solidFill>
                            <a:schemeClr val="dk1"/>
                          </a:solidFill>
                          <a:effectLst/>
                          <a:latin typeface="+mn-lt"/>
                          <a:ea typeface="+mn-ea"/>
                          <a:cs typeface="+mn-cs"/>
                        </a:rPr>
                        <a:t> </a:t>
                      </a:r>
                      <a:endParaRPr lang="en-US" dirty="0"/>
                    </a:p>
                  </a:txBody>
                  <a:tcPr/>
                </a:tc>
                <a:extLst>
                  <a:ext uri="{0D108BD9-81ED-4DB2-BD59-A6C34878D82A}">
                    <a16:rowId xmlns:a16="http://schemas.microsoft.com/office/drawing/2014/main" val="1359915669"/>
                  </a:ext>
                </a:extLst>
              </a:tr>
              <a:tr h="378788">
                <a:tc>
                  <a:txBody>
                    <a:bodyPr/>
                    <a:lstStyle/>
                    <a:p>
                      <a:r>
                        <a:rPr lang="en-US" dirty="0"/>
                        <a:t>Marxist, socialist </a:t>
                      </a:r>
                    </a:p>
                  </a:txBody>
                  <a:tcPr>
                    <a:solidFill>
                      <a:schemeClr val="accent1">
                        <a:lumMod val="20000"/>
                        <a:lumOff val="80000"/>
                      </a:schemeClr>
                    </a:solidFill>
                  </a:tcPr>
                </a:tc>
                <a:tc>
                  <a:txBody>
                    <a:bodyPr/>
                    <a:lstStyle/>
                    <a:p>
                      <a:r>
                        <a:rPr lang="en-US" dirty="0"/>
                        <a:t>Promotes willing generosity, not mandated distribution</a:t>
                      </a:r>
                    </a:p>
                  </a:txBody>
                  <a:tcPr>
                    <a:solidFill>
                      <a:schemeClr val="accent1">
                        <a:lumMod val="20000"/>
                        <a:lumOff val="80000"/>
                      </a:schemeClr>
                    </a:solidFill>
                  </a:tcPr>
                </a:tc>
                <a:extLst>
                  <a:ext uri="{0D108BD9-81ED-4DB2-BD59-A6C34878D82A}">
                    <a16:rowId xmlns:a16="http://schemas.microsoft.com/office/drawing/2014/main" val="278876494"/>
                  </a:ext>
                </a:extLst>
              </a:tr>
            </a:tbl>
          </a:graphicData>
        </a:graphic>
      </p:graphicFrame>
      <p:graphicFrame>
        <p:nvGraphicFramePr>
          <p:cNvPr id="5" name="Table 4">
            <a:extLst>
              <a:ext uri="{FF2B5EF4-FFF2-40B4-BE49-F238E27FC236}">
                <a16:creationId xmlns:a16="http://schemas.microsoft.com/office/drawing/2014/main" id="{388010AA-FA4B-0043-90C6-12A5B54DCC81}"/>
              </a:ext>
            </a:extLst>
          </p:cNvPr>
          <p:cNvGraphicFramePr>
            <a:graphicFrameLocks noGrp="1"/>
          </p:cNvGraphicFramePr>
          <p:nvPr>
            <p:extLst>
              <p:ext uri="{D42A27DB-BD31-4B8C-83A1-F6EECF244321}">
                <p14:modId xmlns:p14="http://schemas.microsoft.com/office/powerpoint/2010/main" val="1575990465"/>
              </p:ext>
            </p:extLst>
          </p:nvPr>
        </p:nvGraphicFramePr>
        <p:xfrm>
          <a:off x="1181594" y="3832249"/>
          <a:ext cx="10255032" cy="2776369"/>
        </p:xfrm>
        <a:graphic>
          <a:graphicData uri="http://schemas.openxmlformats.org/drawingml/2006/table">
            <a:tbl>
              <a:tblPr firstRow="1" bandRow="1">
                <a:tableStyleId>{5C22544A-7EE6-4342-B048-85BDC9FD1C3A}</a:tableStyleId>
              </a:tblPr>
              <a:tblGrid>
                <a:gridCol w="4589814">
                  <a:extLst>
                    <a:ext uri="{9D8B030D-6E8A-4147-A177-3AD203B41FA5}">
                      <a16:colId xmlns:a16="http://schemas.microsoft.com/office/drawing/2014/main" val="797223676"/>
                    </a:ext>
                  </a:extLst>
                </a:gridCol>
                <a:gridCol w="5665218">
                  <a:extLst>
                    <a:ext uri="{9D8B030D-6E8A-4147-A177-3AD203B41FA5}">
                      <a16:colId xmlns:a16="http://schemas.microsoft.com/office/drawing/2014/main" val="4261920380"/>
                    </a:ext>
                  </a:extLst>
                </a:gridCol>
              </a:tblGrid>
              <a:tr h="737483">
                <a:tc>
                  <a:txBody>
                    <a:bodyPr/>
                    <a:lstStyle/>
                    <a:p>
                      <a:r>
                        <a:rPr lang="en-US" dirty="0"/>
                        <a:t>The BLM Slogan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Biblical Worldview </a:t>
                      </a:r>
                    </a:p>
                    <a:p>
                      <a:endParaRPr lang="en-US" dirty="0"/>
                    </a:p>
                  </a:txBody>
                  <a:tcPr/>
                </a:tc>
                <a:extLst>
                  <a:ext uri="{0D108BD9-81ED-4DB2-BD59-A6C34878D82A}">
                    <a16:rowId xmlns:a16="http://schemas.microsoft.com/office/drawing/2014/main" val="3620606459"/>
                  </a:ext>
                </a:extLst>
              </a:tr>
              <a:tr h="985339">
                <a:tc>
                  <a:txBody>
                    <a:bodyPr/>
                    <a:lstStyle/>
                    <a:p>
                      <a:r>
                        <a:rPr lang="en-US" dirty="0"/>
                        <a:t>Statistically, Black people have disproportionately experienced violence from law enforcement and others.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humans are created in </a:t>
                      </a:r>
                      <a:r>
                        <a:rPr lang="en-US" i="1" dirty="0"/>
                        <a:t>imago Dei, </a:t>
                      </a:r>
                      <a:r>
                        <a:rPr lang="en-US" dirty="0"/>
                        <a:t> image of God. No partiality; same rules for all people; no “unjust scales” of justice</a:t>
                      </a:r>
                    </a:p>
                  </a:txBody>
                  <a:tcPr/>
                </a:tc>
                <a:extLst>
                  <a:ext uri="{0D108BD9-81ED-4DB2-BD59-A6C34878D82A}">
                    <a16:rowId xmlns:a16="http://schemas.microsoft.com/office/drawing/2014/main" val="656190650"/>
                  </a:ext>
                </a:extLst>
              </a:tr>
              <a:tr h="1053547">
                <a:tc>
                  <a:txBody>
                    <a:bodyPr/>
                    <a:lstStyle/>
                    <a:p>
                      <a:r>
                        <a:rPr lang="en-US" dirty="0"/>
                        <a:t>We call attention to this and work for reforms.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calls his people to live justly. (Micah 6:8) Our lives should reflect his priorities and principles.</a:t>
                      </a:r>
                    </a:p>
                  </a:txBody>
                  <a:tcPr/>
                </a:tc>
                <a:extLst>
                  <a:ext uri="{0D108BD9-81ED-4DB2-BD59-A6C34878D82A}">
                    <a16:rowId xmlns:a16="http://schemas.microsoft.com/office/drawing/2014/main" val="1359915669"/>
                  </a:ext>
                </a:extLst>
              </a:tr>
            </a:tbl>
          </a:graphicData>
        </a:graphic>
      </p:graphicFrame>
    </p:spTree>
    <p:extLst>
      <p:ext uri="{BB962C8B-B14F-4D97-AF65-F5344CB8AC3E}">
        <p14:creationId xmlns:p14="http://schemas.microsoft.com/office/powerpoint/2010/main" val="207507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AA3B-6399-4347-9B46-D041ED96E750}"/>
              </a:ext>
            </a:extLst>
          </p:cNvPr>
          <p:cNvSpPr>
            <a:spLocks noGrp="1"/>
          </p:cNvSpPr>
          <p:nvPr>
            <p:ph type="title"/>
          </p:nvPr>
        </p:nvSpPr>
        <p:spPr>
          <a:xfrm>
            <a:off x="1371600" y="685800"/>
            <a:ext cx="9601200" cy="644236"/>
          </a:xfrm>
        </p:spPr>
        <p:txBody>
          <a:bodyPr>
            <a:normAutofit/>
          </a:bodyPr>
          <a:lstStyle/>
          <a:p>
            <a:r>
              <a:rPr lang="en-US" sz="4000" dirty="0"/>
              <a:t>Biblical Unity </a:t>
            </a:r>
          </a:p>
        </p:txBody>
      </p:sp>
      <p:sp>
        <p:nvSpPr>
          <p:cNvPr id="3" name="Content Placeholder 2">
            <a:extLst>
              <a:ext uri="{FF2B5EF4-FFF2-40B4-BE49-F238E27FC236}">
                <a16:creationId xmlns:a16="http://schemas.microsoft.com/office/drawing/2014/main" id="{095E2A3D-EE19-EB46-8CDA-D85107167AFC}"/>
              </a:ext>
            </a:extLst>
          </p:cNvPr>
          <p:cNvSpPr>
            <a:spLocks noGrp="1"/>
          </p:cNvSpPr>
          <p:nvPr>
            <p:ph idx="1"/>
          </p:nvPr>
        </p:nvSpPr>
        <p:spPr>
          <a:xfrm>
            <a:off x="1371600" y="1330037"/>
            <a:ext cx="9601200" cy="4537364"/>
          </a:xfrm>
        </p:spPr>
        <p:txBody>
          <a:bodyPr>
            <a:normAutofit/>
          </a:bodyPr>
          <a:lstStyle/>
          <a:p>
            <a:pPr marL="0" indent="0">
              <a:buNone/>
            </a:pPr>
            <a:r>
              <a:rPr lang="en-US" b="1" dirty="0"/>
              <a:t>John 17:22-23</a:t>
            </a:r>
          </a:p>
          <a:p>
            <a:pPr marL="0" indent="0">
              <a:buNone/>
            </a:pPr>
            <a:r>
              <a:rPr lang="en-US" dirty="0"/>
              <a:t>I have given them the glory that you gave me, that they may be one as we are one— </a:t>
            </a:r>
            <a:r>
              <a:rPr lang="en-US" b="1" baseline="30000" dirty="0"/>
              <a:t> </a:t>
            </a:r>
            <a:r>
              <a:rPr lang="en-US" dirty="0"/>
              <a:t>I in them and you in me—so that they may be brought to complete unity. Then the world will know that you sent me and have loved them even as you have loved me. </a:t>
            </a:r>
          </a:p>
          <a:p>
            <a:pPr marL="0" indent="0">
              <a:buNone/>
            </a:pPr>
            <a:endParaRPr lang="en-US" dirty="0"/>
          </a:p>
        </p:txBody>
      </p:sp>
      <p:pic>
        <p:nvPicPr>
          <p:cNvPr id="6" name="Picture 5">
            <a:extLst>
              <a:ext uri="{FF2B5EF4-FFF2-40B4-BE49-F238E27FC236}">
                <a16:creationId xmlns:a16="http://schemas.microsoft.com/office/drawing/2014/main" id="{084DF1BA-0E08-254B-8024-B50DEB483D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7143" y="2794538"/>
            <a:ext cx="5234099" cy="3853911"/>
          </a:xfrm>
          <a:prstGeom prst="rect">
            <a:avLst/>
          </a:prstGeom>
        </p:spPr>
      </p:pic>
      <p:sp>
        <p:nvSpPr>
          <p:cNvPr id="4" name="TextBox 3">
            <a:extLst>
              <a:ext uri="{FF2B5EF4-FFF2-40B4-BE49-F238E27FC236}">
                <a16:creationId xmlns:a16="http://schemas.microsoft.com/office/drawing/2014/main" id="{5FA305F6-B808-5A49-B2A9-7AC92D600B13}"/>
              </a:ext>
            </a:extLst>
          </p:cNvPr>
          <p:cNvSpPr txBox="1"/>
          <p:nvPr/>
        </p:nvSpPr>
        <p:spPr>
          <a:xfrm>
            <a:off x="8872538" y="5443538"/>
            <a:ext cx="3028950" cy="646331"/>
          </a:xfrm>
          <a:prstGeom prst="rect">
            <a:avLst/>
          </a:prstGeom>
          <a:noFill/>
        </p:spPr>
        <p:txBody>
          <a:bodyPr wrap="square" rtlCol="0">
            <a:spAutoFit/>
          </a:bodyPr>
          <a:lstStyle/>
          <a:p>
            <a:r>
              <a:rPr lang="en-US" dirty="0"/>
              <a:t>Faith Christian Fellowship 1983</a:t>
            </a:r>
          </a:p>
        </p:txBody>
      </p:sp>
    </p:spTree>
    <p:extLst>
      <p:ext uri="{BB962C8B-B14F-4D97-AF65-F5344CB8AC3E}">
        <p14:creationId xmlns:p14="http://schemas.microsoft.com/office/powerpoint/2010/main" val="1278072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0"/>
            <a:ext cx="9601200" cy="760615"/>
          </a:xfrm>
        </p:spPr>
        <p:txBody>
          <a:bodyPr>
            <a:normAutofit fontScale="90000"/>
          </a:bodyPr>
          <a:lstStyle/>
          <a:p>
            <a:pPr algn="ctr"/>
            <a:br>
              <a:rPr lang="en-US" dirty="0"/>
            </a:br>
            <a:endParaRPr lang="en-US" dirty="0"/>
          </a:p>
        </p:txBody>
      </p:sp>
      <p:sp>
        <p:nvSpPr>
          <p:cNvPr id="3" name="TextBox 2">
            <a:extLst>
              <a:ext uri="{FF2B5EF4-FFF2-40B4-BE49-F238E27FC236}">
                <a16:creationId xmlns:a16="http://schemas.microsoft.com/office/drawing/2014/main" id="{32A510A8-E1D6-CB4E-A959-3D0BF157297A}"/>
              </a:ext>
            </a:extLst>
          </p:cNvPr>
          <p:cNvSpPr txBox="1"/>
          <p:nvPr/>
        </p:nvSpPr>
        <p:spPr>
          <a:xfrm>
            <a:off x="1371600" y="327335"/>
            <a:ext cx="9706708" cy="707886"/>
          </a:xfrm>
          <a:prstGeom prst="rect">
            <a:avLst/>
          </a:prstGeom>
          <a:noFill/>
        </p:spPr>
        <p:txBody>
          <a:bodyPr wrap="square" rtlCol="0">
            <a:spAutoFit/>
          </a:bodyPr>
          <a:lstStyle/>
          <a:p>
            <a:pPr algn="ctr"/>
            <a:r>
              <a:rPr lang="en-US" sz="4000" dirty="0"/>
              <a:t>Intersectionality</a:t>
            </a:r>
            <a:r>
              <a:rPr lang="en-US" dirty="0"/>
              <a:t> </a:t>
            </a:r>
            <a:endParaRPr lang="en-US" sz="3600" dirty="0"/>
          </a:p>
        </p:txBody>
      </p:sp>
      <p:graphicFrame>
        <p:nvGraphicFramePr>
          <p:cNvPr id="4" name="Table 3">
            <a:extLst>
              <a:ext uri="{FF2B5EF4-FFF2-40B4-BE49-F238E27FC236}">
                <a16:creationId xmlns:a16="http://schemas.microsoft.com/office/drawing/2014/main" id="{DB81BA61-C16E-D147-B2AF-1F0A1AF95D11}"/>
              </a:ext>
            </a:extLst>
          </p:cNvPr>
          <p:cNvGraphicFramePr>
            <a:graphicFrameLocks noGrp="1"/>
          </p:cNvGraphicFramePr>
          <p:nvPr>
            <p:extLst>
              <p:ext uri="{D42A27DB-BD31-4B8C-83A1-F6EECF244321}">
                <p14:modId xmlns:p14="http://schemas.microsoft.com/office/powerpoint/2010/main" val="3424686734"/>
              </p:ext>
            </p:extLst>
          </p:nvPr>
        </p:nvGraphicFramePr>
        <p:xfrm>
          <a:off x="965915" y="973666"/>
          <a:ext cx="10550223" cy="5675934"/>
        </p:xfrm>
        <a:graphic>
          <a:graphicData uri="http://schemas.openxmlformats.org/drawingml/2006/table">
            <a:tbl>
              <a:tblPr firstRow="1" bandRow="1">
                <a:tableStyleId>{5C22544A-7EE6-4342-B048-85BDC9FD1C3A}</a:tableStyleId>
              </a:tblPr>
              <a:tblGrid>
                <a:gridCol w="5709607">
                  <a:extLst>
                    <a:ext uri="{9D8B030D-6E8A-4147-A177-3AD203B41FA5}">
                      <a16:colId xmlns:a16="http://schemas.microsoft.com/office/drawing/2014/main" val="797223676"/>
                    </a:ext>
                  </a:extLst>
                </a:gridCol>
                <a:gridCol w="4840616">
                  <a:extLst>
                    <a:ext uri="{9D8B030D-6E8A-4147-A177-3AD203B41FA5}">
                      <a16:colId xmlns:a16="http://schemas.microsoft.com/office/drawing/2014/main" val="4261920380"/>
                    </a:ext>
                  </a:extLst>
                </a:gridCol>
              </a:tblGrid>
              <a:tr h="0">
                <a:tc>
                  <a:txBody>
                    <a:bodyPr/>
                    <a:lstStyle/>
                    <a:p>
                      <a:r>
                        <a:rPr lang="en-US" dirty="0"/>
                        <a:t>Current Worldview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Biblical Worldview </a:t>
                      </a:r>
                    </a:p>
                    <a:p>
                      <a:endParaRPr lang="en-US" dirty="0"/>
                    </a:p>
                  </a:txBody>
                  <a:tcPr/>
                </a:tc>
                <a:extLst>
                  <a:ext uri="{0D108BD9-81ED-4DB2-BD59-A6C34878D82A}">
                    <a16:rowId xmlns:a16="http://schemas.microsoft.com/office/drawing/2014/main" val="3620606459"/>
                  </a:ext>
                </a:extLst>
              </a:tr>
              <a:tr h="1324004">
                <a:tc>
                  <a:txBody>
                    <a:bodyPr/>
                    <a:lstStyle/>
                    <a:p>
                      <a:pPr fontAlgn="base"/>
                      <a:r>
                        <a:rPr lang="en-US" sz="1800" b="0" i="0" kern="1200" dirty="0">
                          <a:solidFill>
                            <a:schemeClr val="dk1"/>
                          </a:solidFill>
                          <a:effectLst/>
                          <a:latin typeface="+mn-lt"/>
                          <a:ea typeface="+mn-ea"/>
                          <a:cs typeface="+mn-cs"/>
                        </a:rPr>
                        <a:t>“The interconnected nature of social categorizations such as race, class, and gender, …[create]overlapping and interdependent systems of discrimination or disadvantage.” Oxford Dict.</a:t>
                      </a:r>
                    </a:p>
                  </a:txBody>
                  <a:tcPr/>
                </a:tc>
                <a:tc>
                  <a:txBody>
                    <a:bodyPr/>
                    <a:lstStyle/>
                    <a:p>
                      <a:r>
                        <a:rPr lang="en-US" i="0" dirty="0"/>
                        <a:t>In a fallen world, “Various types of structural sin can intersect in ways that cause a ‘multiplier effect’.” (Gospel Coalition)</a:t>
                      </a:r>
                    </a:p>
                  </a:txBody>
                  <a:tcPr/>
                </a:tc>
                <a:extLst>
                  <a:ext uri="{0D108BD9-81ED-4DB2-BD59-A6C34878D82A}">
                    <a16:rowId xmlns:a16="http://schemas.microsoft.com/office/drawing/2014/main" val="656190650"/>
                  </a:ext>
                </a:extLst>
              </a:tr>
              <a:tr h="712925">
                <a:tc>
                  <a:txBody>
                    <a:bodyPr/>
                    <a:lstStyle/>
                    <a:p>
                      <a:r>
                        <a:rPr lang="en-US" dirty="0"/>
                        <a:t>Overlapping identities provide layers of either privilege or discrimination. </a:t>
                      </a:r>
                    </a:p>
                  </a:txBody>
                  <a:tcPr/>
                </a:tc>
                <a:tc>
                  <a:txBody>
                    <a:bodyPr/>
                    <a:lstStyle/>
                    <a:p>
                      <a:r>
                        <a:rPr lang="en-US" dirty="0"/>
                        <a:t>Ruth &amp; Naomi: female, poor, Moabite/widow &amp; elderly.   Samaritan woman</a:t>
                      </a:r>
                    </a:p>
                  </a:txBody>
                  <a:tcPr/>
                </a:tc>
                <a:extLst>
                  <a:ext uri="{0D108BD9-81ED-4DB2-BD59-A6C34878D82A}">
                    <a16:rowId xmlns:a16="http://schemas.microsoft.com/office/drawing/2014/main" val="1359915669"/>
                  </a:ext>
                </a:extLst>
              </a:tr>
              <a:tr h="712925">
                <a:tc>
                  <a:txBody>
                    <a:bodyPr/>
                    <a:lstStyle/>
                    <a:p>
                      <a:r>
                        <a:rPr lang="en-US" dirty="0"/>
                        <a:t>Creates sub-genres of victimization, which often compete for victimhood. </a:t>
                      </a:r>
                    </a:p>
                  </a:txBody>
                  <a:tcPr/>
                </a:tc>
                <a:tc>
                  <a:txBody>
                    <a:bodyPr/>
                    <a:lstStyle/>
                    <a:p>
                      <a:r>
                        <a:rPr lang="en-US" sz="1800" kern="1200" dirty="0">
                          <a:solidFill>
                            <a:schemeClr val="dk1"/>
                          </a:solidFill>
                          <a:effectLst/>
                          <a:latin typeface="+mn-lt"/>
                          <a:ea typeface="+mn-ea"/>
                          <a:cs typeface="+mn-cs"/>
                        </a:rPr>
                        <a:t>“What gives us our identity is not color or culture. But chosenness. “ John Piper</a:t>
                      </a:r>
                      <a:endParaRPr lang="en-US" dirty="0"/>
                    </a:p>
                  </a:txBody>
                  <a:tcPr/>
                </a:tc>
                <a:extLst>
                  <a:ext uri="{0D108BD9-81ED-4DB2-BD59-A6C34878D82A}">
                    <a16:rowId xmlns:a16="http://schemas.microsoft.com/office/drawing/2014/main" val="278876494"/>
                  </a:ext>
                </a:extLst>
              </a:tr>
              <a:tr h="2240622">
                <a:tc>
                  <a:txBody>
                    <a:bodyPr/>
                    <a:lstStyle/>
                    <a:p>
                      <a:r>
                        <a:rPr lang="en-US" sz="1800" kern="1200" dirty="0">
                          <a:solidFill>
                            <a:schemeClr val="dk1"/>
                          </a:solidFill>
                          <a:effectLst/>
                          <a:latin typeface="+mn-lt"/>
                          <a:ea typeface="+mn-ea"/>
                          <a:cs typeface="+mn-cs"/>
                        </a:rPr>
                        <a:t>…”it ceases to be an insight and becomes an ideology. … can be used to promote the flourishing of the human community or …to create new forms of systematic sin… the concept has frequently… been used as a tool for building division …between the “oppressors” (i.e., white males) and the oppressed (i.e., almost everyone else) (Gospel Coalition)</a:t>
                      </a:r>
                      <a:endParaRPr lang="en-US" dirty="0"/>
                    </a:p>
                  </a:txBody>
                  <a:tcPr/>
                </a:tc>
                <a:tc>
                  <a:txBody>
                    <a:bodyPr/>
                    <a:lstStyle/>
                    <a:p>
                      <a:r>
                        <a:rPr lang="en-US" sz="1800" kern="1200" dirty="0">
                          <a:solidFill>
                            <a:schemeClr val="dk1"/>
                          </a:solidFill>
                          <a:effectLst/>
                          <a:latin typeface="+mn-lt"/>
                          <a:ea typeface="+mn-ea"/>
                          <a:cs typeface="+mn-cs"/>
                        </a:rPr>
                        <a:t>While characteristics such as race and gender are not erased when a person becomes a member of God’s kingdom, our identity as Christians is rebuilt around Jesus. As the apostle Peter says, “you are a chosen race, a royal priesthood, a holy nation, a people for his own possession</a:t>
                      </a:r>
                      <a:r>
                        <a:rPr lang="en-US" dirty="0">
                          <a:effectLst/>
                        </a:rPr>
                        <a:t> “ (1 Pet. 2:9) We retain these characteristics in the New Jerusalem. </a:t>
                      </a:r>
                      <a:endParaRPr lang="en-US" dirty="0"/>
                    </a:p>
                  </a:txBody>
                  <a:tcPr/>
                </a:tc>
                <a:extLst>
                  <a:ext uri="{0D108BD9-81ED-4DB2-BD59-A6C34878D82A}">
                    <a16:rowId xmlns:a16="http://schemas.microsoft.com/office/drawing/2014/main" val="2029827267"/>
                  </a:ext>
                </a:extLst>
              </a:tr>
            </a:tbl>
          </a:graphicData>
        </a:graphic>
      </p:graphicFrame>
    </p:spTree>
    <p:extLst>
      <p:ext uri="{BB962C8B-B14F-4D97-AF65-F5344CB8AC3E}">
        <p14:creationId xmlns:p14="http://schemas.microsoft.com/office/powerpoint/2010/main" val="1765544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371600" y="685801"/>
            <a:ext cx="9601200" cy="642938"/>
          </a:xfrm>
        </p:spPr>
        <p:txBody>
          <a:bodyPr>
            <a:normAutofit fontScale="90000"/>
          </a:bodyPr>
          <a:lstStyle/>
          <a:p>
            <a:pPr algn="ctr"/>
            <a:r>
              <a:rPr lang="en-US" dirty="0"/>
              <a:t>Practical Steps</a:t>
            </a:r>
          </a:p>
        </p:txBody>
      </p:sp>
      <p:sp>
        <p:nvSpPr>
          <p:cNvPr id="8" name="TextBox 7">
            <a:extLst>
              <a:ext uri="{FF2B5EF4-FFF2-40B4-BE49-F238E27FC236}">
                <a16:creationId xmlns:a16="http://schemas.microsoft.com/office/drawing/2014/main" id="{7A2D4B6B-D586-C248-B0DA-BEDD3BD8D4C3}"/>
              </a:ext>
            </a:extLst>
          </p:cNvPr>
          <p:cNvSpPr txBox="1"/>
          <p:nvPr/>
        </p:nvSpPr>
        <p:spPr>
          <a:xfrm>
            <a:off x="1714500" y="1585913"/>
            <a:ext cx="9515475" cy="4324261"/>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US" sz="2000" dirty="0"/>
              <a:t>“Eat the meat, spit out the bones”</a:t>
            </a:r>
          </a:p>
          <a:p>
            <a:pPr marL="285750" lvl="0" indent="-285750">
              <a:spcAft>
                <a:spcPts val="600"/>
              </a:spcAft>
              <a:buFont typeface="Arial" panose="020B0604020202020204" pitchFamily="34" charset="0"/>
              <a:buChar char="•"/>
            </a:pPr>
            <a:r>
              <a:rPr lang="en-US" sz="2000" dirty="0"/>
              <a:t>Be careful about media sources; read both “liberal” and “conservative” outlets. </a:t>
            </a:r>
          </a:p>
          <a:p>
            <a:pPr marL="285750" lvl="0" indent="-285750">
              <a:spcAft>
                <a:spcPts val="600"/>
              </a:spcAft>
              <a:buFont typeface="Arial" panose="020B0604020202020204" pitchFamily="34" charset="0"/>
              <a:buChar char="•"/>
            </a:pPr>
            <a:r>
              <a:rPr lang="en-US" sz="2000" dirty="0"/>
              <a:t>Is all your info coming from people who look like you, think like you, are part of your culture? If so, you’re  missing a large part of the Kingdom. Listen to other voices. Fight cultural isolation. </a:t>
            </a:r>
          </a:p>
          <a:p>
            <a:pPr marL="285750" lvl="0" indent="-285750">
              <a:spcAft>
                <a:spcPts val="600"/>
              </a:spcAft>
              <a:buFont typeface="Arial" panose="020B0604020202020204" pitchFamily="34" charset="0"/>
              <a:buChar char="•"/>
            </a:pPr>
            <a:r>
              <a:rPr lang="en-US" sz="2000" dirty="0"/>
              <a:t>To increase your capacity to engage hard issues, live deeply in the gospel. </a:t>
            </a:r>
          </a:p>
          <a:p>
            <a:pPr marL="285750" lvl="0" indent="-285750">
              <a:spcAft>
                <a:spcPts val="600"/>
              </a:spcAft>
              <a:buFont typeface="Arial" panose="020B0604020202020204" pitchFamily="34" charset="0"/>
              <a:buChar char="•"/>
            </a:pPr>
            <a:r>
              <a:rPr lang="en-US" sz="2000" dirty="0"/>
              <a:t>Find a healing gospel community in which to process gospel theology. </a:t>
            </a:r>
          </a:p>
          <a:p>
            <a:pPr marL="285750" lvl="0" indent="-285750">
              <a:spcAft>
                <a:spcPts val="600"/>
              </a:spcAft>
              <a:buFont typeface="Arial" panose="020B0604020202020204" pitchFamily="34" charset="0"/>
              <a:buChar char="•"/>
            </a:pPr>
            <a:r>
              <a:rPr lang="en-US" sz="2000" dirty="0"/>
              <a:t>Gaze at God, glance at the problem; gaze at scripture, glance at news (and pray)</a:t>
            </a:r>
          </a:p>
          <a:p>
            <a:pPr marL="285750" indent="-285750">
              <a:spcAft>
                <a:spcPts val="600"/>
              </a:spcAft>
              <a:buFont typeface="Arial" panose="020B0604020202020204" pitchFamily="34" charset="0"/>
              <a:buChar char="•"/>
            </a:pPr>
            <a:r>
              <a:rPr lang="en-US" sz="2000" dirty="0"/>
              <a:t>Run ideas/information through a gospel perspective,  not “right” or “left”; think biblically. </a:t>
            </a:r>
          </a:p>
          <a:p>
            <a:pPr marL="285750" indent="-285750">
              <a:spcAft>
                <a:spcPts val="600"/>
              </a:spcAft>
              <a:buFont typeface="Arial" panose="020B0604020202020204" pitchFamily="34" charset="0"/>
              <a:buChar char="•"/>
            </a:pPr>
            <a:r>
              <a:rPr lang="en-US" sz="2000" dirty="0"/>
              <a:t>Be aware of our tendency to have our beliefs and behavior dominated by culture: “Jonah theology” .</a:t>
            </a:r>
          </a:p>
        </p:txBody>
      </p:sp>
    </p:spTree>
    <p:extLst>
      <p:ext uri="{BB962C8B-B14F-4D97-AF65-F5344CB8AC3E}">
        <p14:creationId xmlns:p14="http://schemas.microsoft.com/office/powerpoint/2010/main" val="1639430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8CB1A7-8215-174A-8DB3-C58A4D22A674}"/>
              </a:ext>
            </a:extLst>
          </p:cNvPr>
          <p:cNvSpPr>
            <a:spLocks noGrp="1"/>
          </p:cNvSpPr>
          <p:nvPr>
            <p:ph idx="1"/>
          </p:nvPr>
        </p:nvSpPr>
        <p:spPr>
          <a:xfrm>
            <a:off x="1253613" y="1434662"/>
            <a:ext cx="9881419" cy="4440561"/>
          </a:xfrm>
        </p:spPr>
        <p:txBody>
          <a:bodyPr>
            <a:normAutofit/>
          </a:bodyPr>
          <a:lstStyle/>
          <a:p>
            <a:pPr marL="0" indent="0" algn="ctr">
              <a:buNone/>
            </a:pPr>
            <a:r>
              <a:rPr lang="en-US" sz="4000" dirty="0"/>
              <a:t>Q and A </a:t>
            </a:r>
            <a:endParaRPr lang="en-US" dirty="0"/>
          </a:p>
          <a:p>
            <a:r>
              <a:rPr lang="en-US" dirty="0"/>
              <a:t>Which of these issues is most pressing for you right now? </a:t>
            </a:r>
          </a:p>
          <a:p>
            <a:r>
              <a:rPr lang="en-US" dirty="0"/>
              <a:t>What do you think your members are struggling with most? </a:t>
            </a:r>
          </a:p>
          <a:p>
            <a:r>
              <a:rPr lang="en-US" dirty="0"/>
              <a:t>What helps people think biblically about these issues?</a:t>
            </a:r>
          </a:p>
        </p:txBody>
      </p:sp>
    </p:spTree>
    <p:extLst>
      <p:ext uri="{BB962C8B-B14F-4D97-AF65-F5344CB8AC3E}">
        <p14:creationId xmlns:p14="http://schemas.microsoft.com/office/powerpoint/2010/main" val="2689966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he Intercultural Development Inventory® (IDI®)"/>
          <p:cNvSpPr txBox="1">
            <a:spLocks noGrp="1"/>
          </p:cNvSpPr>
          <p:nvPr>
            <p:ph type="title"/>
          </p:nvPr>
        </p:nvSpPr>
        <p:spPr>
          <a:xfrm>
            <a:off x="905565" y="355560"/>
            <a:ext cx="10908719" cy="1016040"/>
          </a:xfrm>
          <a:prstGeom prst="rect">
            <a:avLst/>
          </a:prstGeom>
        </p:spPr>
        <p:txBody>
          <a:bodyPr>
            <a:normAutofit/>
          </a:bodyPr>
          <a:lstStyle/>
          <a:p>
            <a:pPr algn="ctr" defTabSz="396240">
              <a:spcBef>
                <a:spcPts val="1550"/>
              </a:spcBef>
              <a:defRPr sz="7200"/>
            </a:pPr>
            <a:r>
              <a:rPr lang="en-US" sz="3600" dirty="0"/>
              <a:t>Resources:</a:t>
            </a:r>
            <a:br>
              <a:rPr lang="en-US" sz="3600" dirty="0"/>
            </a:br>
            <a:r>
              <a:rPr sz="3100" dirty="0"/>
              <a:t>The Intercultural Development Inventory</a:t>
            </a:r>
            <a:r>
              <a:rPr sz="3100" baseline="31999" dirty="0"/>
              <a:t>®</a:t>
            </a:r>
            <a:r>
              <a:rPr sz="3100" dirty="0"/>
              <a:t> (IDI</a:t>
            </a:r>
            <a:r>
              <a:rPr sz="3100" baseline="31999" dirty="0"/>
              <a:t>®</a:t>
            </a:r>
            <a:r>
              <a:rPr sz="3100" dirty="0"/>
              <a:t>)</a:t>
            </a:r>
            <a:r>
              <a:rPr sz="3100" dirty="0">
                <a:solidFill>
                  <a:srgbClr val="000000"/>
                </a:solidFill>
                <a:latin typeface="Times"/>
                <a:ea typeface="Times"/>
                <a:cs typeface="Times"/>
                <a:sym typeface="Times"/>
              </a:rPr>
              <a:t> </a:t>
            </a:r>
          </a:p>
        </p:txBody>
      </p:sp>
      <p:pic>
        <p:nvPicPr>
          <p:cNvPr id="298" name="Image" descr="Image"/>
          <p:cNvPicPr>
            <a:picLocks noChangeAspect="1"/>
          </p:cNvPicPr>
          <p:nvPr/>
        </p:nvPicPr>
        <p:blipFill>
          <a:blip r:embed="rId3">
            <a:extLst/>
          </a:blip>
          <a:stretch>
            <a:fillRect/>
          </a:stretch>
        </p:blipFill>
        <p:spPr>
          <a:xfrm>
            <a:off x="10771683" y="355559"/>
            <a:ext cx="1042601" cy="1725031"/>
          </a:xfrm>
          <a:prstGeom prst="rect">
            <a:avLst/>
          </a:prstGeom>
          <a:ln w="12700">
            <a:miter lim="400000"/>
          </a:ln>
        </p:spPr>
      </p:pic>
      <p:sp>
        <p:nvSpPr>
          <p:cNvPr id="4" name="TextBox 3">
            <a:extLst>
              <a:ext uri="{FF2B5EF4-FFF2-40B4-BE49-F238E27FC236}">
                <a16:creationId xmlns:a16="http://schemas.microsoft.com/office/drawing/2014/main" id="{8C0BA0F6-BD7C-E545-8758-D9A2C4963227}"/>
              </a:ext>
            </a:extLst>
          </p:cNvPr>
          <p:cNvSpPr txBox="1"/>
          <p:nvPr/>
        </p:nvSpPr>
        <p:spPr>
          <a:xfrm>
            <a:off x="1223762" y="1571625"/>
            <a:ext cx="9229725" cy="3285515"/>
          </a:xfrm>
          <a:prstGeom prst="rect">
            <a:avLst/>
          </a:prstGeom>
          <a:noFill/>
        </p:spPr>
        <p:txBody>
          <a:bodyPr wrap="square" rtlCol="0">
            <a:spAutoFit/>
          </a:bodyPr>
          <a:lstStyle/>
          <a:p>
            <a:pPr defTabSz="346710">
              <a:defRPr sz="3780">
                <a:solidFill>
                  <a:srgbClr val="747676"/>
                </a:solidFill>
              </a:defRPr>
            </a:pPr>
            <a:r>
              <a:rPr lang="en-US" sz="2000" dirty="0">
                <a:solidFill>
                  <a:schemeClr val="tx1">
                    <a:lumMod val="95000"/>
                    <a:lumOff val="5000"/>
                  </a:schemeClr>
                </a:solidFill>
              </a:rPr>
              <a:t>“Cultural Intelligence is the ability to function effectively across various cultural contexts.” </a:t>
            </a:r>
          </a:p>
          <a:p>
            <a:pPr defTabSz="346710">
              <a:defRPr sz="3780">
                <a:solidFill>
                  <a:srgbClr val="747676"/>
                </a:solidFill>
              </a:defRPr>
            </a:pPr>
            <a:r>
              <a:rPr lang="en-US" sz="2000" i="1" dirty="0">
                <a:solidFill>
                  <a:schemeClr val="tx1">
                    <a:lumMod val="95000"/>
                    <a:lumOff val="5000"/>
                  </a:schemeClr>
                </a:solidFill>
              </a:rPr>
              <a:t>			</a:t>
            </a:r>
          </a:p>
          <a:p>
            <a:pPr marL="342900" indent="-342900" defTabSz="346710">
              <a:buFont typeface="Arial" panose="020B0604020202020204" pitchFamily="34" charset="0"/>
              <a:buChar char="•"/>
              <a:defRPr sz="3780">
                <a:solidFill>
                  <a:srgbClr val="747676"/>
                </a:solidFill>
              </a:defRPr>
            </a:pPr>
            <a:r>
              <a:rPr lang="en-US" sz="2000" dirty="0">
                <a:solidFill>
                  <a:schemeClr val="tx1">
                    <a:lumMod val="95000"/>
                    <a:lumOff val="5000"/>
                  </a:schemeClr>
                </a:solidFill>
              </a:rPr>
              <a:t>Widely used by businesses, universities, and denominations</a:t>
            </a:r>
          </a:p>
          <a:p>
            <a:pPr marL="342900" indent="-342900" defTabSz="346710">
              <a:spcBef>
                <a:spcPts val="1050"/>
              </a:spcBef>
              <a:buFont typeface="Arial" panose="020B0604020202020204" pitchFamily="34" charset="0"/>
              <a:buChar char="•"/>
              <a:defRPr sz="3780">
                <a:solidFill>
                  <a:srgbClr val="747676"/>
                </a:solidFill>
              </a:defRPr>
            </a:pPr>
            <a:r>
              <a:rPr lang="en-US" sz="2000" dirty="0">
                <a:solidFill>
                  <a:schemeClr val="tx1">
                    <a:lumMod val="95000"/>
                    <a:lumOff val="5000"/>
                  </a:schemeClr>
                </a:solidFill>
              </a:rPr>
              <a:t>Assesses cross-cultural competence on a continuum from a monocultural mindset to a global mindset</a:t>
            </a:r>
          </a:p>
          <a:p>
            <a:pPr marL="342900" indent="-342900" defTabSz="346710">
              <a:spcBef>
                <a:spcPts val="1050"/>
              </a:spcBef>
              <a:buFont typeface="Arial" panose="020B0604020202020204" pitchFamily="34" charset="0"/>
              <a:buChar char="•"/>
              <a:defRPr sz="3780">
                <a:solidFill>
                  <a:srgbClr val="747676"/>
                </a:solidFill>
              </a:defRPr>
            </a:pPr>
            <a:r>
              <a:rPr lang="en-US" sz="2000" dirty="0">
                <a:solidFill>
                  <a:schemeClr val="tx1">
                    <a:lumMod val="95000"/>
                    <a:lumOff val="5000"/>
                  </a:schemeClr>
                </a:solidFill>
              </a:rPr>
              <a:t>Receive customized individual, group, or organization-wide IDI profile reports</a:t>
            </a:r>
            <a:endParaRPr lang="en-US" sz="2000" dirty="0">
              <a:solidFill>
                <a:schemeClr val="tx1">
                  <a:lumMod val="95000"/>
                  <a:lumOff val="5000"/>
                </a:schemeClr>
              </a:solidFill>
              <a:ea typeface="Times"/>
              <a:cs typeface="Times"/>
              <a:sym typeface="Times"/>
            </a:endParaRPr>
          </a:p>
          <a:p>
            <a:pPr marL="342900" indent="-342900" defTabSz="346710">
              <a:spcBef>
                <a:spcPts val="1050"/>
              </a:spcBef>
              <a:buFont typeface="Arial" panose="020B0604020202020204" pitchFamily="34" charset="0"/>
              <a:buChar char="•"/>
              <a:defRPr sz="3780">
                <a:solidFill>
                  <a:srgbClr val="747676"/>
                </a:solidFill>
              </a:defRPr>
            </a:pPr>
            <a:r>
              <a:rPr lang="en-US" sz="2000" dirty="0">
                <a:solidFill>
                  <a:schemeClr val="tx1">
                    <a:lumMod val="95000"/>
                    <a:lumOff val="5000"/>
                  </a:schemeClr>
                </a:solidFill>
              </a:rPr>
              <a:t>All Individual IDI profile reports accompanied by customized Intercultural Development Plans</a:t>
            </a:r>
          </a:p>
        </p:txBody>
      </p:sp>
    </p:spTree>
    <p:extLst>
      <p:ext uri="{BB962C8B-B14F-4D97-AF65-F5344CB8AC3E}">
        <p14:creationId xmlns:p14="http://schemas.microsoft.com/office/powerpoint/2010/main" val="23601419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7854E-B6BA-3643-833F-0154166362EB}"/>
              </a:ext>
            </a:extLst>
          </p:cNvPr>
          <p:cNvSpPr>
            <a:spLocks noGrp="1"/>
          </p:cNvSpPr>
          <p:nvPr>
            <p:ph type="title"/>
          </p:nvPr>
        </p:nvSpPr>
        <p:spPr>
          <a:xfrm>
            <a:off x="1422400" y="371720"/>
            <a:ext cx="9601200" cy="751114"/>
          </a:xfrm>
        </p:spPr>
        <p:txBody>
          <a:bodyPr>
            <a:normAutofit fontScale="90000"/>
          </a:bodyPr>
          <a:lstStyle/>
          <a:p>
            <a:r>
              <a:rPr lang="en-US" dirty="0"/>
              <a:t>Resources</a:t>
            </a:r>
            <a:br>
              <a:rPr lang="en-US" dirty="0"/>
            </a:br>
            <a:br>
              <a:rPr lang="en-US" sz="1600" dirty="0"/>
            </a:br>
            <a:br>
              <a:rPr lang="en-US" sz="1600" dirty="0"/>
            </a:br>
            <a:br>
              <a:rPr lang="en-US" sz="1600" dirty="0"/>
            </a:br>
            <a:endParaRPr lang="en-US" dirty="0"/>
          </a:p>
        </p:txBody>
      </p:sp>
      <p:sp>
        <p:nvSpPr>
          <p:cNvPr id="3" name="TextBox 2">
            <a:extLst>
              <a:ext uri="{FF2B5EF4-FFF2-40B4-BE49-F238E27FC236}">
                <a16:creationId xmlns:a16="http://schemas.microsoft.com/office/drawing/2014/main" id="{12CF4D3D-D7B9-EF48-BA79-ED9F725CF981}"/>
              </a:ext>
            </a:extLst>
          </p:cNvPr>
          <p:cNvSpPr txBox="1"/>
          <p:nvPr/>
        </p:nvSpPr>
        <p:spPr>
          <a:xfrm>
            <a:off x="1104405" y="1543792"/>
            <a:ext cx="9761517" cy="646331"/>
          </a:xfrm>
          <a:prstGeom prst="rect">
            <a:avLst/>
          </a:prstGeom>
          <a:noFill/>
        </p:spPr>
        <p:txBody>
          <a:bodyPr wrap="square" rtlCol="0">
            <a:spAutoFit/>
          </a:bodyPr>
          <a:lstStyle/>
          <a:p>
            <a:endParaRPr lang="en-US" dirty="0"/>
          </a:p>
          <a:p>
            <a:endParaRPr lang="en-US" dirty="0"/>
          </a:p>
        </p:txBody>
      </p:sp>
      <p:pic>
        <p:nvPicPr>
          <p:cNvPr id="5" name="Picture 4">
            <a:extLst>
              <a:ext uri="{FF2B5EF4-FFF2-40B4-BE49-F238E27FC236}">
                <a16:creationId xmlns:a16="http://schemas.microsoft.com/office/drawing/2014/main" id="{26BB1C89-68DF-DD44-B97C-72942055EB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2405" y="970434"/>
            <a:ext cx="9518208" cy="5608166"/>
          </a:xfrm>
          <a:prstGeom prst="rect">
            <a:avLst/>
          </a:prstGeom>
        </p:spPr>
      </p:pic>
    </p:spTree>
    <p:extLst>
      <p:ext uri="{BB962C8B-B14F-4D97-AF65-F5344CB8AC3E}">
        <p14:creationId xmlns:p14="http://schemas.microsoft.com/office/powerpoint/2010/main" val="2728024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E8CB1A7-8215-174A-8DB3-C58A4D22A674}"/>
              </a:ext>
            </a:extLst>
          </p:cNvPr>
          <p:cNvSpPr>
            <a:spLocks noGrp="1"/>
          </p:cNvSpPr>
          <p:nvPr>
            <p:ph idx="1"/>
          </p:nvPr>
        </p:nvSpPr>
        <p:spPr>
          <a:xfrm>
            <a:off x="1253613" y="1434662"/>
            <a:ext cx="9881419" cy="4440561"/>
          </a:xfrm>
        </p:spPr>
        <p:txBody>
          <a:bodyPr>
            <a:normAutofit/>
          </a:bodyPr>
          <a:lstStyle/>
          <a:p>
            <a:pPr marL="0" indent="0" algn="ctr">
              <a:buNone/>
            </a:pPr>
            <a:r>
              <a:rPr lang="en-US" sz="4000" dirty="0"/>
              <a:t>BALM exists to raise Christ-centered, </a:t>
            </a:r>
          </a:p>
          <a:p>
            <a:pPr marL="0" indent="0" algn="ctr">
              <a:buNone/>
            </a:pPr>
            <a:r>
              <a:rPr lang="en-US" sz="4000" dirty="0"/>
              <a:t>cross-cultural disciple-making leaders for </a:t>
            </a:r>
          </a:p>
          <a:p>
            <a:pPr marL="0" indent="0" algn="ctr">
              <a:buNone/>
            </a:pPr>
            <a:r>
              <a:rPr lang="en-US" sz="4000" dirty="0"/>
              <a:t>Baltimore and beyond. </a:t>
            </a:r>
          </a:p>
          <a:p>
            <a:pPr marL="0" indent="0" algn="ctr">
              <a:buNone/>
            </a:pPr>
            <a:r>
              <a:rPr lang="en-US" dirty="0">
                <a:hlinkClick r:id="rId2"/>
              </a:rPr>
              <a:t>www.baltimoremovement.org</a:t>
            </a:r>
            <a:r>
              <a:rPr lang="en-US" dirty="0"/>
              <a:t> </a:t>
            </a:r>
          </a:p>
          <a:p>
            <a:endParaRPr lang="en-US" dirty="0"/>
          </a:p>
        </p:txBody>
      </p:sp>
    </p:spTree>
    <p:extLst>
      <p:ext uri="{BB962C8B-B14F-4D97-AF65-F5344CB8AC3E}">
        <p14:creationId xmlns:p14="http://schemas.microsoft.com/office/powerpoint/2010/main" val="718698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5878522" y="320388"/>
            <a:ext cx="5120781" cy="561110"/>
          </a:xfrm>
        </p:spPr>
        <p:txBody>
          <a:bodyPr>
            <a:normAutofit fontScale="90000"/>
          </a:bodyPr>
          <a:lstStyle/>
          <a:p>
            <a:pPr algn="ctr"/>
            <a:r>
              <a:rPr lang="en-US" dirty="0"/>
              <a:t>Our Cultural Moment </a:t>
            </a:r>
            <a:br>
              <a:rPr lang="en-US" dirty="0"/>
            </a:br>
            <a:endParaRPr lang="en-US" dirty="0"/>
          </a:p>
        </p:txBody>
      </p:sp>
      <p:pic>
        <p:nvPicPr>
          <p:cNvPr id="12" name="Picture 11">
            <a:extLst>
              <a:ext uri="{FF2B5EF4-FFF2-40B4-BE49-F238E27FC236}">
                <a16:creationId xmlns:a16="http://schemas.microsoft.com/office/drawing/2014/main" id="{D521A34C-89A9-D14D-BD62-6554572BAD0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609"/>
          <a:stretch/>
        </p:blipFill>
        <p:spPr>
          <a:xfrm>
            <a:off x="6944140" y="845194"/>
            <a:ext cx="4876558" cy="3886408"/>
          </a:xfrm>
          <a:prstGeom prst="rect">
            <a:avLst/>
          </a:prstGeom>
          <a:ln w="12700">
            <a:solidFill>
              <a:schemeClr val="tx1"/>
            </a:solidFill>
          </a:ln>
        </p:spPr>
      </p:pic>
      <p:pic>
        <p:nvPicPr>
          <p:cNvPr id="14" name="Picture 13">
            <a:extLst>
              <a:ext uri="{FF2B5EF4-FFF2-40B4-BE49-F238E27FC236}">
                <a16:creationId xmlns:a16="http://schemas.microsoft.com/office/drawing/2014/main" id="{3A236F75-6924-344B-9B7B-BD16B1DD38B6}"/>
              </a:ext>
            </a:extLst>
          </p:cNvPr>
          <p:cNvPicPr>
            <a:picLocks noChangeAspect="1"/>
          </p:cNvPicPr>
          <p:nvPr/>
        </p:nvPicPr>
        <p:blipFill>
          <a:blip r:embed="rId3"/>
          <a:stretch>
            <a:fillRect/>
          </a:stretch>
        </p:blipFill>
        <p:spPr>
          <a:xfrm>
            <a:off x="921072" y="320388"/>
            <a:ext cx="4724354" cy="3138075"/>
          </a:xfrm>
          <a:prstGeom prst="rect">
            <a:avLst/>
          </a:prstGeom>
          <a:ln w="15875">
            <a:solidFill>
              <a:schemeClr val="tx1"/>
            </a:solidFill>
          </a:ln>
        </p:spPr>
      </p:pic>
      <p:sp>
        <p:nvSpPr>
          <p:cNvPr id="15" name="TextBox 14">
            <a:extLst>
              <a:ext uri="{FF2B5EF4-FFF2-40B4-BE49-F238E27FC236}">
                <a16:creationId xmlns:a16="http://schemas.microsoft.com/office/drawing/2014/main" id="{83C0CE4D-36F1-0E44-A965-B689070B038D}"/>
              </a:ext>
            </a:extLst>
          </p:cNvPr>
          <p:cNvSpPr txBox="1"/>
          <p:nvPr/>
        </p:nvSpPr>
        <p:spPr>
          <a:xfrm>
            <a:off x="921072" y="3608217"/>
            <a:ext cx="5789971"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t>Increased political polarization</a:t>
            </a:r>
          </a:p>
          <a:p>
            <a:pPr marL="285750" indent="-285750">
              <a:buFont typeface="Arial" panose="020B0604020202020204" pitchFamily="34" charset="0"/>
              <a:buChar char="•"/>
            </a:pPr>
            <a:r>
              <a:rPr lang="en-US" sz="2000" dirty="0"/>
              <a:t>Increased racial awareness and unrest, esp. since George Floyd’s death</a:t>
            </a:r>
          </a:p>
          <a:p>
            <a:pPr marL="285750" indent="-285750">
              <a:buFont typeface="Arial" panose="020B0604020202020204" pitchFamily="34" charset="0"/>
              <a:buChar char="•"/>
            </a:pPr>
            <a:r>
              <a:rPr lang="en-US" sz="2000" dirty="0"/>
              <a:t>Multiethnic participants </a:t>
            </a:r>
          </a:p>
          <a:p>
            <a:pPr marL="285750" indent="-285750">
              <a:buFont typeface="Arial" panose="020B0604020202020204" pitchFamily="34" charset="0"/>
              <a:buChar char="•"/>
            </a:pPr>
            <a:r>
              <a:rPr lang="en-US" sz="2000" dirty="0"/>
              <a:t>While primarily peaceful, a minority on both sides have reacted violently (Charlottesville, Minneapolis, Seattle, Portland, the Capitol)</a:t>
            </a:r>
          </a:p>
        </p:txBody>
      </p:sp>
    </p:spTree>
    <p:extLst>
      <p:ext uri="{BB962C8B-B14F-4D97-AF65-F5344CB8AC3E}">
        <p14:creationId xmlns:p14="http://schemas.microsoft.com/office/powerpoint/2010/main" val="90989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6635760" y="281968"/>
            <a:ext cx="5120781" cy="561110"/>
          </a:xfrm>
        </p:spPr>
        <p:txBody>
          <a:bodyPr>
            <a:normAutofit fontScale="90000"/>
          </a:bodyPr>
          <a:lstStyle/>
          <a:p>
            <a:pPr algn="ctr"/>
            <a:r>
              <a:rPr lang="en-US" dirty="0"/>
              <a:t>Our Cultural Moment </a:t>
            </a:r>
            <a:br>
              <a:rPr lang="en-US" dirty="0"/>
            </a:br>
            <a:endParaRPr lang="en-US" dirty="0"/>
          </a:p>
        </p:txBody>
      </p:sp>
      <p:pic>
        <p:nvPicPr>
          <p:cNvPr id="3" name="Picture 2">
            <a:extLst>
              <a:ext uri="{FF2B5EF4-FFF2-40B4-BE49-F238E27FC236}">
                <a16:creationId xmlns:a16="http://schemas.microsoft.com/office/drawing/2014/main" id="{E753D25C-282A-0A40-A164-B9CD2D815DEC}"/>
              </a:ext>
            </a:extLst>
          </p:cNvPr>
          <p:cNvPicPr>
            <a:picLocks noChangeAspect="1"/>
          </p:cNvPicPr>
          <p:nvPr/>
        </p:nvPicPr>
        <p:blipFill>
          <a:blip r:embed="rId2"/>
          <a:stretch>
            <a:fillRect/>
          </a:stretch>
        </p:blipFill>
        <p:spPr>
          <a:xfrm>
            <a:off x="857347" y="2323052"/>
            <a:ext cx="3965506" cy="2227202"/>
          </a:xfrm>
          <a:prstGeom prst="rect">
            <a:avLst/>
          </a:prstGeom>
        </p:spPr>
      </p:pic>
      <p:pic>
        <p:nvPicPr>
          <p:cNvPr id="9" name="Picture 8">
            <a:extLst>
              <a:ext uri="{FF2B5EF4-FFF2-40B4-BE49-F238E27FC236}">
                <a16:creationId xmlns:a16="http://schemas.microsoft.com/office/drawing/2014/main" id="{C4642EC5-03FD-5E45-A485-33D7C61C58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092692">
            <a:off x="2714142" y="4783957"/>
            <a:ext cx="7589354" cy="569054"/>
          </a:xfrm>
          <a:prstGeom prst="rect">
            <a:avLst/>
          </a:prstGeom>
        </p:spPr>
      </p:pic>
      <p:pic>
        <p:nvPicPr>
          <p:cNvPr id="16" name="Picture 15">
            <a:extLst>
              <a:ext uri="{FF2B5EF4-FFF2-40B4-BE49-F238E27FC236}">
                <a16:creationId xmlns:a16="http://schemas.microsoft.com/office/drawing/2014/main" id="{4675B147-299F-CF43-BB87-FDDE18296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45359">
            <a:off x="3155150" y="944431"/>
            <a:ext cx="7696199" cy="1596753"/>
          </a:xfrm>
          <a:prstGeom prst="rect">
            <a:avLst/>
          </a:prstGeom>
        </p:spPr>
      </p:pic>
      <p:pic>
        <p:nvPicPr>
          <p:cNvPr id="18" name="Picture 17">
            <a:extLst>
              <a:ext uri="{FF2B5EF4-FFF2-40B4-BE49-F238E27FC236}">
                <a16:creationId xmlns:a16="http://schemas.microsoft.com/office/drawing/2014/main" id="{CA84BDDA-BCCE-2F42-9790-8548819DA0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67376" y="3172191"/>
            <a:ext cx="6524624" cy="807811"/>
          </a:xfrm>
          <a:prstGeom prst="rect">
            <a:avLst/>
          </a:prstGeom>
        </p:spPr>
      </p:pic>
    </p:spTree>
    <p:extLst>
      <p:ext uri="{BB962C8B-B14F-4D97-AF65-F5344CB8AC3E}">
        <p14:creationId xmlns:p14="http://schemas.microsoft.com/office/powerpoint/2010/main" val="246376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E4B50-1357-6847-9F92-D571C266250F}"/>
              </a:ext>
            </a:extLst>
          </p:cNvPr>
          <p:cNvSpPr>
            <a:spLocks noGrp="1"/>
          </p:cNvSpPr>
          <p:nvPr>
            <p:ph type="title"/>
          </p:nvPr>
        </p:nvSpPr>
        <p:spPr>
          <a:xfrm>
            <a:off x="1028700" y="320388"/>
            <a:ext cx="9970603" cy="561110"/>
          </a:xfrm>
        </p:spPr>
        <p:txBody>
          <a:bodyPr>
            <a:normAutofit fontScale="90000"/>
          </a:bodyPr>
          <a:lstStyle/>
          <a:p>
            <a:pPr algn="ctr"/>
            <a:r>
              <a:rPr lang="en-US" dirty="0"/>
              <a:t>Our Cultural Moment in the Church </a:t>
            </a:r>
            <a:br>
              <a:rPr lang="en-US" dirty="0"/>
            </a:br>
            <a:endParaRPr lang="en-US" dirty="0"/>
          </a:p>
        </p:txBody>
      </p:sp>
      <p:pic>
        <p:nvPicPr>
          <p:cNvPr id="4" name="Picture 3">
            <a:extLst>
              <a:ext uri="{FF2B5EF4-FFF2-40B4-BE49-F238E27FC236}">
                <a16:creationId xmlns:a16="http://schemas.microsoft.com/office/drawing/2014/main" id="{A951D1E0-2370-1541-8AD1-33A216C376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664911">
            <a:off x="1076334" y="2150520"/>
            <a:ext cx="3613914" cy="846233"/>
          </a:xfrm>
          <a:prstGeom prst="rect">
            <a:avLst/>
          </a:prstGeom>
        </p:spPr>
      </p:pic>
      <p:pic>
        <p:nvPicPr>
          <p:cNvPr id="8" name="Picture 7">
            <a:extLst>
              <a:ext uri="{FF2B5EF4-FFF2-40B4-BE49-F238E27FC236}">
                <a16:creationId xmlns:a16="http://schemas.microsoft.com/office/drawing/2014/main" id="{ED4B9B30-75AA-9243-8509-93551A3EB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1072" y="1072887"/>
            <a:ext cx="5008241" cy="792906"/>
          </a:xfrm>
          <a:prstGeom prst="rect">
            <a:avLst/>
          </a:prstGeom>
        </p:spPr>
      </p:pic>
      <p:pic>
        <p:nvPicPr>
          <p:cNvPr id="6" name="Picture 5">
            <a:extLst>
              <a:ext uri="{FF2B5EF4-FFF2-40B4-BE49-F238E27FC236}">
                <a16:creationId xmlns:a16="http://schemas.microsoft.com/office/drawing/2014/main" id="{687E029B-BC5C-4A4E-855E-5431951FD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691455">
            <a:off x="6422015" y="1032265"/>
            <a:ext cx="5560677" cy="829493"/>
          </a:xfrm>
          <a:prstGeom prst="rect">
            <a:avLst/>
          </a:prstGeom>
        </p:spPr>
      </p:pic>
      <p:pic>
        <p:nvPicPr>
          <p:cNvPr id="19" name="Picture 18">
            <a:extLst>
              <a:ext uri="{FF2B5EF4-FFF2-40B4-BE49-F238E27FC236}">
                <a16:creationId xmlns:a16="http://schemas.microsoft.com/office/drawing/2014/main" id="{AC0FDE67-44F6-DC4E-9C82-53C6A3E1E2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10073802" y="1161630"/>
            <a:ext cx="1471624" cy="2764772"/>
          </a:xfrm>
          <a:prstGeom prst="rect">
            <a:avLst/>
          </a:prstGeom>
        </p:spPr>
      </p:pic>
      <p:pic>
        <p:nvPicPr>
          <p:cNvPr id="10" name="Picture 9">
            <a:extLst>
              <a:ext uri="{FF2B5EF4-FFF2-40B4-BE49-F238E27FC236}">
                <a16:creationId xmlns:a16="http://schemas.microsoft.com/office/drawing/2014/main" id="{2B9C4278-8194-1543-ADC8-AC54823658D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15770" y="2691768"/>
            <a:ext cx="5278263" cy="690442"/>
          </a:xfrm>
          <a:prstGeom prst="rect">
            <a:avLst/>
          </a:prstGeom>
        </p:spPr>
      </p:pic>
      <p:sp>
        <p:nvSpPr>
          <p:cNvPr id="15" name="TextBox 14">
            <a:extLst>
              <a:ext uri="{FF2B5EF4-FFF2-40B4-BE49-F238E27FC236}">
                <a16:creationId xmlns:a16="http://schemas.microsoft.com/office/drawing/2014/main" id="{83C0CE4D-36F1-0E44-A965-B689070B038D}"/>
              </a:ext>
            </a:extLst>
          </p:cNvPr>
          <p:cNvSpPr txBox="1"/>
          <p:nvPr/>
        </p:nvSpPr>
        <p:spPr>
          <a:xfrm>
            <a:off x="921072" y="3608217"/>
            <a:ext cx="10801028"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Exodus of some POC from White evangelical spaces (Lecrae, Jemar Tisby, Dwight McKissic)</a:t>
            </a:r>
          </a:p>
          <a:p>
            <a:pPr marL="285750" indent="-285750">
              <a:buFont typeface="Arial" panose="020B0604020202020204" pitchFamily="34" charset="0"/>
              <a:buChar char="•"/>
            </a:pPr>
            <a:r>
              <a:rPr lang="en-US" sz="2000" dirty="0"/>
              <a:t> Denominations (Southern Baptists, PCA) addressing issues of CRT and White supremacy</a:t>
            </a:r>
          </a:p>
          <a:p>
            <a:pPr marL="285750" indent="-285750">
              <a:buFont typeface="Arial" panose="020B0604020202020204" pitchFamily="34" charset="0"/>
              <a:buChar char="•"/>
            </a:pPr>
            <a:r>
              <a:rPr lang="en-US" sz="2000" dirty="0"/>
              <a:t> POC race exhaustion and White defensiveness </a:t>
            </a:r>
          </a:p>
          <a:p>
            <a:pPr marL="285750" indent="-285750">
              <a:buFont typeface="Arial" panose="020B0604020202020204" pitchFamily="34" charset="0"/>
              <a:buChar char="•"/>
            </a:pPr>
            <a:r>
              <a:rPr lang="en-US" sz="2000" dirty="0"/>
              <a:t> Deficiencies of multicultural church </a:t>
            </a:r>
          </a:p>
          <a:p>
            <a:pPr marL="285750" indent="-285750">
              <a:buFont typeface="Arial" panose="020B0604020202020204" pitchFamily="34" charset="0"/>
              <a:buChar char="•"/>
            </a:pPr>
            <a:r>
              <a:rPr lang="en-US" sz="2000" dirty="0"/>
              <a:t> Labeling: “right” and “left”, “progressive” vs. “conservative”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211147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FC77DC-3D68-8147-92AB-BB511B3E90DF}"/>
              </a:ext>
            </a:extLst>
          </p:cNvPr>
          <p:cNvSpPr/>
          <p:nvPr/>
        </p:nvSpPr>
        <p:spPr>
          <a:xfrm>
            <a:off x="1473200" y="1713593"/>
            <a:ext cx="9654005" cy="3200876"/>
          </a:xfrm>
          <a:prstGeom prst="rect">
            <a:avLst/>
          </a:prstGeom>
        </p:spPr>
        <p:txBody>
          <a:bodyPr wrap="square">
            <a:spAutoFit/>
          </a:bodyPr>
          <a:lstStyle/>
          <a:p>
            <a:r>
              <a:rPr lang="en-US" sz="2400" dirty="0">
                <a:latin typeface="Times New Roman" panose="02020603050405020304" pitchFamily="18" charset="0"/>
                <a:ea typeface="Times New Roman" panose="02020603050405020304" pitchFamily="18" charset="0"/>
              </a:rPr>
              <a:t>“… the 2020 census will tell us that </a:t>
            </a:r>
            <a:r>
              <a:rPr lang="en-US" sz="2400" u="sng" dirty="0">
                <a:latin typeface="Times New Roman" panose="02020603050405020304" pitchFamily="18" charset="0"/>
                <a:ea typeface="Times New Roman" panose="02020603050405020304" pitchFamily="18" charset="0"/>
              </a:rPr>
              <a:t>we are a more racially diverse nation than at any point in our history</a:t>
            </a:r>
            <a:r>
              <a:rPr lang="en-US" sz="2400" dirty="0">
                <a:latin typeface="Times New Roman" panose="02020603050405020304" pitchFamily="18" charset="0"/>
                <a:ea typeface="Times New Roman" panose="02020603050405020304" pitchFamily="18" charset="0"/>
              </a:rPr>
              <a:t>. And the fact that </a:t>
            </a:r>
            <a:r>
              <a:rPr lang="en-US" sz="2400" u="sng" dirty="0">
                <a:latin typeface="Times New Roman" panose="02020603050405020304" pitchFamily="18" charset="0"/>
                <a:ea typeface="Times New Roman" panose="02020603050405020304" pitchFamily="18" charset="0"/>
              </a:rPr>
              <a:t>racial minorities </a:t>
            </a:r>
            <a:r>
              <a:rPr lang="en-US" sz="2400" u="sng" dirty="0">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hold an even bigger presence among our younger generations</a:t>
            </a:r>
            <a:r>
              <a:rPr lang="en-US" sz="2400" dirty="0">
                <a:latin typeface="Times New Roman" panose="02020603050405020304" pitchFamily="18" charset="0"/>
                <a:ea typeface="Times New Roman" panose="02020603050405020304" pitchFamily="18" charset="0"/>
              </a:rPr>
              <a:t> suggests that diversity will be the calling card of the nation’s demography in the 21st century, in ways that will have a lasting impact on our economy, politics, and society.”</a:t>
            </a:r>
          </a:p>
          <a:p>
            <a:r>
              <a:rPr lang="en-US" sz="2400" dirty="0">
                <a:latin typeface="Times New Roman" panose="02020603050405020304" pitchFamily="18" charset="0"/>
                <a:ea typeface="Times New Roman" panose="02020603050405020304" pitchFamily="18" charset="0"/>
              </a:rPr>
              <a:t> </a:t>
            </a:r>
          </a:p>
          <a:p>
            <a:pPr marL="914400" indent="457200"/>
            <a:r>
              <a:rPr lang="en-US" sz="2400" b="1" dirty="0">
                <a:solidFill>
                  <a:schemeClr val="tx1"/>
                </a:solidFill>
                <a:latin typeface="Times New Roman" panose="02020603050405020304" pitchFamily="18" charset="0"/>
                <a:ea typeface="Times New Roman" panose="02020603050405020304" pitchFamily="18" charset="0"/>
              </a:rPr>
              <a:t>  </a:t>
            </a:r>
            <a:r>
              <a:rPr lang="en-US" sz="1600" b="1" dirty="0">
                <a:solidFill>
                  <a:schemeClr val="tx1"/>
                </a:solidFill>
                <a:latin typeface="Times New Roman" panose="02020603050405020304" pitchFamily="18" charset="0"/>
                <a:ea typeface="Times New Roman" panose="02020603050405020304" pitchFamily="18" charset="0"/>
              </a:rPr>
              <a:t>William Frey,</a:t>
            </a:r>
            <a:r>
              <a:rPr lang="en-US" sz="1600" dirty="0">
                <a:solidFill>
                  <a:schemeClr val="tx1"/>
                </a:solidFill>
                <a:latin typeface="Times New Roman" panose="02020603050405020304" pitchFamily="18" charset="0"/>
                <a:ea typeface="Times New Roman" panose="02020603050405020304" pitchFamily="18" charset="0"/>
              </a:rPr>
              <a:t> Senior Fellow </a:t>
            </a:r>
          </a:p>
          <a:p>
            <a:pPr marL="914400" indent="457200"/>
            <a:r>
              <a:rPr lang="en-US" sz="1600" dirty="0">
                <a:solidFill>
                  <a:schemeClr val="tx1"/>
                </a:solidFill>
                <a:latin typeface="Times New Roman" panose="02020603050405020304" pitchFamily="18" charset="0"/>
                <a:ea typeface="Times New Roman" panose="02020603050405020304" pitchFamily="18" charset="0"/>
              </a:rPr>
              <a:t> </a:t>
            </a:r>
            <a:r>
              <a:rPr lang="en-US" sz="1600" u="sng" dirty="0">
                <a:solidFill>
                  <a:schemeClr val="tx1"/>
                </a:solidFill>
                <a:latin typeface="Times New Roman" panose="02020603050405020304" pitchFamily="18" charset="0"/>
                <a:ea typeface="Times New Roman" panose="02020603050405020304" pitchFamily="18" charset="0"/>
                <a:hlinkClick r:id="rId3">
                  <a:extLst>
                    <a:ext uri="{A12FA001-AC4F-418D-AE19-62706E023703}">
                      <ahyp:hlinkClr xmlns:ahyp="http://schemas.microsoft.com/office/drawing/2018/hyperlinkcolor" val="tx"/>
                    </a:ext>
                  </a:extLst>
                </a:hlinkClick>
              </a:rPr>
              <a:t>Metropolitan Policy Program</a:t>
            </a:r>
            <a:r>
              <a:rPr lang="en-US" sz="1600" u="sng" dirty="0">
                <a:solidFill>
                  <a:schemeClr val="tx1"/>
                </a:solidFill>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p>
        </p:txBody>
      </p:sp>
      <p:sp>
        <p:nvSpPr>
          <p:cNvPr id="3" name="Title 1">
            <a:extLst>
              <a:ext uri="{FF2B5EF4-FFF2-40B4-BE49-F238E27FC236}">
                <a16:creationId xmlns:a16="http://schemas.microsoft.com/office/drawing/2014/main" id="{D526A026-B3FD-004A-8C4A-02111C218775}"/>
              </a:ext>
            </a:extLst>
          </p:cNvPr>
          <p:cNvSpPr txBox="1">
            <a:spLocks/>
          </p:cNvSpPr>
          <p:nvPr/>
        </p:nvSpPr>
        <p:spPr>
          <a:xfrm>
            <a:off x="1473200" y="530182"/>
            <a:ext cx="9296400" cy="1027155"/>
          </a:xfrm>
          <a:prstGeom prst="rect">
            <a:avLst/>
          </a:prstGeom>
        </p:spPr>
        <p:txBody>
          <a:bodyPr>
            <a:normAutofit fontScale="25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14400" dirty="0"/>
              <a:t>The World We’re Called to Reach: Demographics </a:t>
            </a:r>
            <a:br>
              <a:rPr lang="en-US" dirty="0"/>
            </a:br>
            <a:endParaRPr lang="en-US" dirty="0"/>
          </a:p>
        </p:txBody>
      </p:sp>
      <p:pic>
        <p:nvPicPr>
          <p:cNvPr id="7" name="Picture 6">
            <a:extLst>
              <a:ext uri="{FF2B5EF4-FFF2-40B4-BE49-F238E27FC236}">
                <a16:creationId xmlns:a16="http://schemas.microsoft.com/office/drawing/2014/main" id="{2CEB1973-02AB-F346-BE9E-3455A72E985D}"/>
              </a:ext>
            </a:extLst>
          </p:cNvPr>
          <p:cNvPicPr>
            <a:picLocks noChangeAspect="1"/>
          </p:cNvPicPr>
          <p:nvPr/>
        </p:nvPicPr>
        <p:blipFill>
          <a:blip r:embed="rId4"/>
          <a:stretch>
            <a:fillRect/>
          </a:stretch>
        </p:blipFill>
        <p:spPr>
          <a:xfrm>
            <a:off x="7012658" y="3676650"/>
            <a:ext cx="4567005" cy="2051050"/>
          </a:xfrm>
          <a:prstGeom prst="rect">
            <a:avLst/>
          </a:prstGeom>
        </p:spPr>
      </p:pic>
    </p:spTree>
    <p:extLst>
      <p:ext uri="{BB962C8B-B14F-4D97-AF65-F5344CB8AC3E}">
        <p14:creationId xmlns:p14="http://schemas.microsoft.com/office/powerpoint/2010/main" val="40566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EDEB6D-8EFB-B349-AEC8-8610281BF3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22500" y="1168400"/>
            <a:ext cx="7124700" cy="4038600"/>
          </a:xfrm>
          <a:prstGeom prst="rect">
            <a:avLst/>
          </a:prstGeom>
        </p:spPr>
      </p:pic>
      <p:sp>
        <p:nvSpPr>
          <p:cNvPr id="4" name="TextBox 3">
            <a:extLst>
              <a:ext uri="{FF2B5EF4-FFF2-40B4-BE49-F238E27FC236}">
                <a16:creationId xmlns:a16="http://schemas.microsoft.com/office/drawing/2014/main" id="{5D02F95C-03B8-A049-AB8C-880D572C3AAF}"/>
              </a:ext>
            </a:extLst>
          </p:cNvPr>
          <p:cNvSpPr txBox="1"/>
          <p:nvPr/>
        </p:nvSpPr>
        <p:spPr>
          <a:xfrm>
            <a:off x="2486194" y="152400"/>
            <a:ext cx="7581900" cy="584775"/>
          </a:xfrm>
          <a:prstGeom prst="rect">
            <a:avLst/>
          </a:prstGeom>
          <a:noFill/>
        </p:spPr>
        <p:txBody>
          <a:bodyPr wrap="square" rtlCol="0">
            <a:spAutoFit/>
          </a:bodyPr>
          <a:lstStyle/>
          <a:p>
            <a:pPr algn="ctr"/>
            <a:r>
              <a:rPr lang="en-US" sz="3200" dirty="0"/>
              <a:t>Baltimore Region – 10 mile radius</a:t>
            </a:r>
          </a:p>
        </p:txBody>
      </p:sp>
    </p:spTree>
    <p:extLst>
      <p:ext uri="{BB962C8B-B14F-4D97-AF65-F5344CB8AC3E}">
        <p14:creationId xmlns:p14="http://schemas.microsoft.com/office/powerpoint/2010/main" val="1964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7233F9-5989-584C-9A27-4F8CA478C461}"/>
              </a:ext>
            </a:extLst>
          </p:cNvPr>
          <p:cNvSpPr txBox="1"/>
          <p:nvPr/>
        </p:nvSpPr>
        <p:spPr>
          <a:xfrm>
            <a:off x="2486194" y="152400"/>
            <a:ext cx="7581900" cy="584775"/>
          </a:xfrm>
          <a:prstGeom prst="rect">
            <a:avLst/>
          </a:prstGeom>
          <a:noFill/>
        </p:spPr>
        <p:txBody>
          <a:bodyPr wrap="square" rtlCol="0">
            <a:spAutoFit/>
          </a:bodyPr>
          <a:lstStyle/>
          <a:p>
            <a:pPr algn="ctr"/>
            <a:r>
              <a:rPr lang="en-US" sz="3200" dirty="0"/>
              <a:t>Baltimore Region – 10 mile radius</a:t>
            </a:r>
          </a:p>
        </p:txBody>
      </p:sp>
      <p:pic>
        <p:nvPicPr>
          <p:cNvPr id="4" name="Picture 3">
            <a:extLst>
              <a:ext uri="{FF2B5EF4-FFF2-40B4-BE49-F238E27FC236}">
                <a16:creationId xmlns:a16="http://schemas.microsoft.com/office/drawing/2014/main" id="{72460656-E5E7-2243-8762-EB42092345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04807" y="737175"/>
            <a:ext cx="6944674" cy="6199417"/>
          </a:xfrm>
          <a:prstGeom prst="rect">
            <a:avLst/>
          </a:prstGeom>
        </p:spPr>
      </p:pic>
    </p:spTree>
    <p:extLst>
      <p:ext uri="{BB962C8B-B14F-4D97-AF65-F5344CB8AC3E}">
        <p14:creationId xmlns:p14="http://schemas.microsoft.com/office/powerpoint/2010/main" val="386575377"/>
      </p:ext>
    </p:extLst>
  </p:cSld>
  <p:clrMapOvr>
    <a:masterClrMapping/>
  </p:clrMapOvr>
</p:sld>
</file>

<file path=ppt/theme/theme1.xml><?xml version="1.0" encoding="utf-8"?>
<a:theme xmlns:a="http://schemas.openxmlformats.org/drawingml/2006/main" name="Cro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29102</TotalTime>
  <Words>3549</Words>
  <Application>Microsoft Macintosh PowerPoint</Application>
  <PresentationFormat>Widescreen</PresentationFormat>
  <Paragraphs>300</Paragraphs>
  <Slides>35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Franklin Gothic Book</vt:lpstr>
      <vt:lpstr>Helvetica Neue</vt:lpstr>
      <vt:lpstr>Times</vt:lpstr>
      <vt:lpstr>Times New Roman</vt:lpstr>
      <vt:lpstr>Wingdings</vt:lpstr>
      <vt:lpstr>Crop</vt:lpstr>
      <vt:lpstr>Biblical Unity  in a Divided World</vt:lpstr>
      <vt:lpstr>Biblical Unity </vt:lpstr>
      <vt:lpstr>Biblical Unity </vt:lpstr>
      <vt:lpstr>Our Cultural Moment  </vt:lpstr>
      <vt:lpstr>Our Cultural Moment  </vt:lpstr>
      <vt:lpstr>Our Cultural Moment in the Church  </vt:lpstr>
      <vt:lpstr>PowerPoint Presentation</vt:lpstr>
      <vt:lpstr>PowerPoint Presentation</vt:lpstr>
      <vt:lpstr>PowerPoint Presentation</vt:lpstr>
      <vt:lpstr>PowerPoint Presentation</vt:lpstr>
      <vt:lpstr>PowerPoint Presentation</vt:lpstr>
      <vt:lpstr>The World We’re Called to Reach</vt:lpstr>
      <vt:lpstr>Religious Identity in the US</vt:lpstr>
      <vt:lpstr>PowerPoint Presentation</vt:lpstr>
      <vt:lpstr>PowerPoint Presentation</vt:lpstr>
      <vt:lpstr>PowerPoint Presentation</vt:lpstr>
      <vt:lpstr>The New Testament Context</vt:lpstr>
      <vt:lpstr>Case Study of Cultural Division: Acts 6</vt:lpstr>
      <vt:lpstr>Biblical Discernment:  Contemporary Issues &amp; the Gospel </vt:lpstr>
      <vt:lpstr> </vt:lpstr>
      <vt:lpstr>Is “Social Justice” Biblical?  </vt:lpstr>
      <vt:lpstr>Social Justice </vt:lpstr>
      <vt:lpstr>Biblical Justice: a Few Examples </vt:lpstr>
      <vt:lpstr> </vt:lpstr>
      <vt:lpstr> </vt:lpstr>
      <vt:lpstr> </vt:lpstr>
      <vt:lpstr> </vt:lpstr>
      <vt:lpstr> </vt:lpstr>
      <vt:lpstr> </vt:lpstr>
      <vt:lpstr> </vt:lpstr>
      <vt:lpstr>Practical Steps</vt:lpstr>
      <vt:lpstr>PowerPoint Presentation</vt:lpstr>
      <vt:lpstr>Resources: The Intercultural Development Inventory® (IDI®) </vt:lpstr>
      <vt:lpstr>Resources    </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maria garriott</dc:creator>
  <cp:keywords/>
  <dc:description/>
  <cp:lastModifiedBy>maria garriott</cp:lastModifiedBy>
  <cp:revision>152</cp:revision>
  <cp:lastPrinted>2021-05-11T17:29:03Z</cp:lastPrinted>
  <dcterms:created xsi:type="dcterms:W3CDTF">2021-01-11T18:10:14Z</dcterms:created>
  <dcterms:modified xsi:type="dcterms:W3CDTF">2021-05-11T17:29:19Z</dcterms:modified>
  <cp:category/>
</cp:coreProperties>
</file>